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notesMasterIdLst>
    <p:notesMasterId r:id="rId54"/>
  </p:notesMasterIdLst>
  <p:sldIdLst>
    <p:sldId id="256" r:id="rId2"/>
    <p:sldId id="294" r:id="rId3"/>
    <p:sldId id="297" r:id="rId4"/>
    <p:sldId id="290" r:id="rId5"/>
    <p:sldId id="332" r:id="rId6"/>
    <p:sldId id="306" r:id="rId7"/>
    <p:sldId id="333" r:id="rId8"/>
    <p:sldId id="307" r:id="rId9"/>
    <p:sldId id="308" r:id="rId10"/>
    <p:sldId id="309" r:id="rId11"/>
    <p:sldId id="295" r:id="rId12"/>
    <p:sldId id="304" r:id="rId13"/>
    <p:sldId id="302" r:id="rId14"/>
    <p:sldId id="258" r:id="rId15"/>
    <p:sldId id="310" r:id="rId16"/>
    <p:sldId id="320" r:id="rId17"/>
    <p:sldId id="280" r:id="rId18"/>
    <p:sldId id="311" r:id="rId19"/>
    <p:sldId id="321" r:id="rId20"/>
    <p:sldId id="293" r:id="rId21"/>
    <p:sldId id="289" r:id="rId22"/>
    <p:sldId id="300" r:id="rId23"/>
    <p:sldId id="322" r:id="rId24"/>
    <p:sldId id="312" r:id="rId25"/>
    <p:sldId id="323" r:id="rId26"/>
    <p:sldId id="301" r:id="rId27"/>
    <p:sldId id="324" r:id="rId28"/>
    <p:sldId id="316" r:id="rId29"/>
    <p:sldId id="325" r:id="rId30"/>
    <p:sldId id="317" r:id="rId31"/>
    <p:sldId id="326" r:id="rId32"/>
    <p:sldId id="315" r:id="rId33"/>
    <p:sldId id="283" r:id="rId34"/>
    <p:sldId id="260" r:id="rId35"/>
    <p:sldId id="303" r:id="rId36"/>
    <p:sldId id="287" r:id="rId37"/>
    <p:sldId id="282" r:id="rId38"/>
    <p:sldId id="288" r:id="rId39"/>
    <p:sldId id="261" r:id="rId40"/>
    <p:sldId id="318" r:id="rId41"/>
    <p:sldId id="331" r:id="rId42"/>
    <p:sldId id="264" r:id="rId43"/>
    <p:sldId id="265" r:id="rId44"/>
    <p:sldId id="330" r:id="rId45"/>
    <p:sldId id="266" r:id="rId46"/>
    <p:sldId id="327" r:id="rId47"/>
    <p:sldId id="271" r:id="rId48"/>
    <p:sldId id="328" r:id="rId49"/>
    <p:sldId id="278" r:id="rId50"/>
    <p:sldId id="329" r:id="rId51"/>
    <p:sldId id="305" r:id="rId52"/>
    <p:sldId id="334"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4517" autoAdjust="0"/>
  </p:normalViewPr>
  <p:slideViewPr>
    <p:cSldViewPr snapToGrid="0" snapToObjects="1">
      <p:cViewPr varScale="1">
        <p:scale>
          <a:sx n="72" d="100"/>
          <a:sy n="72" d="100"/>
        </p:scale>
        <p:origin x="394" y="86"/>
      </p:cViewPr>
      <p:guideLst/>
    </p:cSldViewPr>
  </p:slideViewPr>
  <p:notesTextViewPr>
    <p:cViewPr>
      <p:scale>
        <a:sx n="1" d="1"/>
        <a:sy n="1" d="1"/>
      </p:scale>
      <p:origin x="0" y="0"/>
    </p:cViewPr>
  </p:notesTextViewPr>
  <p:sorterViewPr>
    <p:cViewPr>
      <p:scale>
        <a:sx n="100" d="100"/>
        <a:sy n="100" d="100"/>
      </p:scale>
      <p:origin x="0" y="-163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customXml" Target="../customXml/item3.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1EA8E-BC1D-4AB2-9583-A2ED8D9DC463}" type="datetimeFigureOut">
              <a:rPr lang="en-US" smtClean="0"/>
              <a:t>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D2BBB9-EEF1-4099-869E-E1AF31AB90A6}" type="slidenum">
              <a:rPr lang="en-US" smtClean="0"/>
              <a:t>‹#›</a:t>
            </a:fld>
            <a:endParaRPr lang="en-US"/>
          </a:p>
        </p:txBody>
      </p:sp>
    </p:spTree>
    <p:extLst>
      <p:ext uri="{BB962C8B-B14F-4D97-AF65-F5344CB8AC3E}">
        <p14:creationId xmlns:p14="http://schemas.microsoft.com/office/powerpoint/2010/main" val="488742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D2BBB9-EEF1-4099-869E-E1AF31AB90A6}" type="slidenum">
              <a:rPr lang="en-US" smtClean="0"/>
              <a:t>1</a:t>
            </a:fld>
            <a:endParaRPr lang="en-US"/>
          </a:p>
        </p:txBody>
      </p:sp>
    </p:spTree>
    <p:extLst>
      <p:ext uri="{BB962C8B-B14F-4D97-AF65-F5344CB8AC3E}">
        <p14:creationId xmlns:p14="http://schemas.microsoft.com/office/powerpoint/2010/main" val="298277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D2BBB9-EEF1-4099-869E-E1AF31AB90A6}" type="slidenum">
              <a:rPr lang="en-US" smtClean="0"/>
              <a:t>2</a:t>
            </a:fld>
            <a:endParaRPr lang="en-US" dirty="0"/>
          </a:p>
        </p:txBody>
      </p:sp>
    </p:spTree>
    <p:extLst>
      <p:ext uri="{BB962C8B-B14F-4D97-AF65-F5344CB8AC3E}">
        <p14:creationId xmlns:p14="http://schemas.microsoft.com/office/powerpoint/2010/main" val="530089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D2BBB9-EEF1-4099-869E-E1AF31AB90A6}" type="slidenum">
              <a:rPr lang="en-US" smtClean="0"/>
              <a:t>4</a:t>
            </a:fld>
            <a:endParaRPr lang="en-US" dirty="0"/>
          </a:p>
        </p:txBody>
      </p:sp>
    </p:spTree>
    <p:extLst>
      <p:ext uri="{BB962C8B-B14F-4D97-AF65-F5344CB8AC3E}">
        <p14:creationId xmlns:p14="http://schemas.microsoft.com/office/powerpoint/2010/main" val="3768774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D2BBB9-EEF1-4099-869E-E1AF31AB90A6}" type="slidenum">
              <a:rPr lang="en-US" smtClean="0"/>
              <a:t>30</a:t>
            </a:fld>
            <a:endParaRPr lang="en-US"/>
          </a:p>
        </p:txBody>
      </p:sp>
    </p:spTree>
    <p:extLst>
      <p:ext uri="{BB962C8B-B14F-4D97-AF65-F5344CB8AC3E}">
        <p14:creationId xmlns:p14="http://schemas.microsoft.com/office/powerpoint/2010/main" val="1268214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D2BBB9-EEF1-4099-869E-E1AF31AB90A6}" type="slidenum">
              <a:rPr lang="en-US" smtClean="0"/>
              <a:t>34</a:t>
            </a:fld>
            <a:endParaRPr lang="en-US"/>
          </a:p>
        </p:txBody>
      </p:sp>
    </p:spTree>
    <p:extLst>
      <p:ext uri="{BB962C8B-B14F-4D97-AF65-F5344CB8AC3E}">
        <p14:creationId xmlns:p14="http://schemas.microsoft.com/office/powerpoint/2010/main" val="2752629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D2BBB9-EEF1-4099-869E-E1AF31AB90A6}" type="slidenum">
              <a:rPr lang="en-US" smtClean="0"/>
              <a:t>35</a:t>
            </a:fld>
            <a:endParaRPr lang="en-US"/>
          </a:p>
        </p:txBody>
      </p:sp>
    </p:spTree>
    <p:extLst>
      <p:ext uri="{BB962C8B-B14F-4D97-AF65-F5344CB8AC3E}">
        <p14:creationId xmlns:p14="http://schemas.microsoft.com/office/powerpoint/2010/main" val="3408355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D2BBB9-EEF1-4099-869E-E1AF31AB90A6}" type="slidenum">
              <a:rPr lang="en-US" smtClean="0"/>
              <a:t>38</a:t>
            </a:fld>
            <a:endParaRPr lang="en-US" dirty="0"/>
          </a:p>
        </p:txBody>
      </p:sp>
    </p:spTree>
    <p:extLst>
      <p:ext uri="{BB962C8B-B14F-4D97-AF65-F5344CB8AC3E}">
        <p14:creationId xmlns:p14="http://schemas.microsoft.com/office/powerpoint/2010/main" val="4277038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D2BBB9-EEF1-4099-869E-E1AF31AB90A6}" type="slidenum">
              <a:rPr lang="en-US" smtClean="0"/>
              <a:t>44</a:t>
            </a:fld>
            <a:endParaRPr lang="en-US"/>
          </a:p>
        </p:txBody>
      </p:sp>
    </p:spTree>
    <p:extLst>
      <p:ext uri="{BB962C8B-B14F-4D97-AF65-F5344CB8AC3E}">
        <p14:creationId xmlns:p14="http://schemas.microsoft.com/office/powerpoint/2010/main" val="1828827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D2BBB9-EEF1-4099-869E-E1AF31AB90A6}" type="slidenum">
              <a:rPr lang="en-US" smtClean="0"/>
              <a:t>45</a:t>
            </a:fld>
            <a:endParaRPr lang="en-US" dirty="0"/>
          </a:p>
        </p:txBody>
      </p:sp>
    </p:spTree>
    <p:extLst>
      <p:ext uri="{BB962C8B-B14F-4D97-AF65-F5344CB8AC3E}">
        <p14:creationId xmlns:p14="http://schemas.microsoft.com/office/powerpoint/2010/main" val="1537947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BBD99A-9868-4446-8BC2-0BACA5F40491}"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2970D-6489-6944-AD75-9CDEDDF4345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086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BBD99A-9868-4446-8BC2-0BACA5F40491}"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2970D-6489-6944-AD75-9CDEDDF43452}" type="slidenum">
              <a:rPr lang="en-US" smtClean="0"/>
              <a:t>‹#›</a:t>
            </a:fld>
            <a:endParaRPr lang="en-US"/>
          </a:p>
        </p:txBody>
      </p:sp>
    </p:spTree>
    <p:extLst>
      <p:ext uri="{BB962C8B-B14F-4D97-AF65-F5344CB8AC3E}">
        <p14:creationId xmlns:p14="http://schemas.microsoft.com/office/powerpoint/2010/main" val="422711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BBD99A-9868-4446-8BC2-0BACA5F40491}"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2970D-6489-6944-AD75-9CDEDDF43452}" type="slidenum">
              <a:rPr lang="en-US" smtClean="0"/>
              <a:t>‹#›</a:t>
            </a:fld>
            <a:endParaRPr lang="en-US"/>
          </a:p>
        </p:txBody>
      </p:sp>
    </p:spTree>
    <p:extLst>
      <p:ext uri="{BB962C8B-B14F-4D97-AF65-F5344CB8AC3E}">
        <p14:creationId xmlns:p14="http://schemas.microsoft.com/office/powerpoint/2010/main" val="1519419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BBD99A-9868-4446-8BC2-0BACA5F40491}"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2970D-6489-6944-AD75-9CDEDDF43452}" type="slidenum">
              <a:rPr lang="en-US" smtClean="0"/>
              <a:t>‹#›</a:t>
            </a:fld>
            <a:endParaRPr lang="en-US"/>
          </a:p>
        </p:txBody>
      </p:sp>
    </p:spTree>
    <p:extLst>
      <p:ext uri="{BB962C8B-B14F-4D97-AF65-F5344CB8AC3E}">
        <p14:creationId xmlns:p14="http://schemas.microsoft.com/office/powerpoint/2010/main" val="230110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BBD99A-9868-4446-8BC2-0BACA5F40491}"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2970D-6489-6944-AD75-9CDEDDF4345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3417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BBD99A-9868-4446-8BC2-0BACA5F40491}"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2970D-6489-6944-AD75-9CDEDDF43452}" type="slidenum">
              <a:rPr lang="en-US" smtClean="0"/>
              <a:t>‹#›</a:t>
            </a:fld>
            <a:endParaRPr lang="en-US"/>
          </a:p>
        </p:txBody>
      </p:sp>
    </p:spTree>
    <p:extLst>
      <p:ext uri="{BB962C8B-B14F-4D97-AF65-F5344CB8AC3E}">
        <p14:creationId xmlns:p14="http://schemas.microsoft.com/office/powerpoint/2010/main" val="17760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BBD99A-9868-4446-8BC2-0BACA5F40491}" type="datetimeFigureOut">
              <a:rPr lang="en-US" smtClean="0"/>
              <a:t>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E2970D-6489-6944-AD75-9CDEDDF43452}" type="slidenum">
              <a:rPr lang="en-US" smtClean="0"/>
              <a:t>‹#›</a:t>
            </a:fld>
            <a:endParaRPr lang="en-US"/>
          </a:p>
        </p:txBody>
      </p:sp>
    </p:spTree>
    <p:extLst>
      <p:ext uri="{BB962C8B-B14F-4D97-AF65-F5344CB8AC3E}">
        <p14:creationId xmlns:p14="http://schemas.microsoft.com/office/powerpoint/2010/main" val="4115080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BBD99A-9868-4446-8BC2-0BACA5F40491}" type="datetimeFigureOut">
              <a:rPr lang="en-US" smtClean="0"/>
              <a:t>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E2970D-6489-6944-AD75-9CDEDDF43452}" type="slidenum">
              <a:rPr lang="en-US" smtClean="0"/>
              <a:t>‹#›</a:t>
            </a:fld>
            <a:endParaRPr lang="en-US"/>
          </a:p>
        </p:txBody>
      </p:sp>
    </p:spTree>
    <p:extLst>
      <p:ext uri="{BB962C8B-B14F-4D97-AF65-F5344CB8AC3E}">
        <p14:creationId xmlns:p14="http://schemas.microsoft.com/office/powerpoint/2010/main" val="1281354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EBBD99A-9868-4446-8BC2-0BACA5F40491}" type="datetimeFigureOut">
              <a:rPr lang="en-US" smtClean="0"/>
              <a:t>2/1/2021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4E2970D-6489-6944-AD75-9CDEDDF43452}" type="slidenum">
              <a:rPr lang="en-US" smtClean="0"/>
              <a:t>‹#›</a:t>
            </a:fld>
            <a:endParaRPr lang="en-US"/>
          </a:p>
        </p:txBody>
      </p:sp>
    </p:spTree>
    <p:extLst>
      <p:ext uri="{BB962C8B-B14F-4D97-AF65-F5344CB8AC3E}">
        <p14:creationId xmlns:p14="http://schemas.microsoft.com/office/powerpoint/2010/main" val="1607950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EBBD99A-9868-4446-8BC2-0BACA5F40491}" type="datetimeFigureOut">
              <a:rPr lang="en-US" smtClean="0"/>
              <a:t>2/1/2021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4E2970D-6489-6944-AD75-9CDEDDF43452}" type="slidenum">
              <a:rPr lang="en-US" smtClean="0"/>
              <a:t>‹#›</a:t>
            </a:fld>
            <a:endParaRPr lang="en-US"/>
          </a:p>
        </p:txBody>
      </p:sp>
    </p:spTree>
    <p:extLst>
      <p:ext uri="{BB962C8B-B14F-4D97-AF65-F5344CB8AC3E}">
        <p14:creationId xmlns:p14="http://schemas.microsoft.com/office/powerpoint/2010/main" val="294003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BBD99A-9868-4446-8BC2-0BACA5F40491}"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2970D-6489-6944-AD75-9CDEDDF43452}" type="slidenum">
              <a:rPr lang="en-US" smtClean="0"/>
              <a:t>‹#›</a:t>
            </a:fld>
            <a:endParaRPr lang="en-US"/>
          </a:p>
        </p:txBody>
      </p:sp>
    </p:spTree>
    <p:extLst>
      <p:ext uri="{BB962C8B-B14F-4D97-AF65-F5344CB8AC3E}">
        <p14:creationId xmlns:p14="http://schemas.microsoft.com/office/powerpoint/2010/main" val="1707907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EBBD99A-9868-4446-8BC2-0BACA5F40491}" type="datetimeFigureOut">
              <a:rPr lang="en-US" smtClean="0"/>
              <a:t>2/1/2021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4E2970D-6489-6944-AD75-9CDEDDF4345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82822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7.sv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A2652DB-EDA3-6B4A-BD85-9483729851A4}"/>
              </a:ext>
            </a:extLst>
          </p:cNvPr>
          <p:cNvSpPr>
            <a:spLocks noGrp="1"/>
          </p:cNvSpPr>
          <p:nvPr>
            <p:ph type="ctrTitle"/>
          </p:nvPr>
        </p:nvSpPr>
        <p:spPr>
          <a:xfrm>
            <a:off x="99874" y="453050"/>
            <a:ext cx="7334910" cy="5611445"/>
          </a:xfrm>
        </p:spPr>
        <p:txBody>
          <a:bodyPr anchor="ctr">
            <a:normAutofit fontScale="90000"/>
          </a:bodyPr>
          <a:lstStyle/>
          <a:p>
            <a:pPr algn="ctr">
              <a:lnSpc>
                <a:spcPct val="100000"/>
              </a:lnSpc>
              <a:spcBef>
                <a:spcPts val="0"/>
              </a:spcBef>
            </a:pPr>
            <a:br>
              <a:rPr lang="en-US" sz="8900" b="1" dirty="0"/>
            </a:br>
            <a:r>
              <a:rPr lang="en-US" sz="8900" b="1" dirty="0"/>
              <a:t>Understanding the COVID-19 Vaccine</a:t>
            </a:r>
            <a:br>
              <a:rPr lang="en-US" sz="5400" dirty="0"/>
            </a:br>
            <a:br>
              <a:rPr lang="en-US" sz="5000" dirty="0"/>
            </a:br>
            <a:endParaRPr lang="en-US" sz="5000" dirty="0">
              <a:latin typeface="Gabriola" pitchFamily="82" charset="0"/>
            </a:endParaRPr>
          </a:p>
        </p:txBody>
      </p:sp>
      <p:sp>
        <p:nvSpPr>
          <p:cNvPr id="3" name="Subtitle 2">
            <a:extLst>
              <a:ext uri="{FF2B5EF4-FFF2-40B4-BE49-F238E27FC236}">
                <a16:creationId xmlns:a16="http://schemas.microsoft.com/office/drawing/2014/main" id="{4871A8B6-6444-8C4E-A760-87F9E4C2F4D2}"/>
              </a:ext>
            </a:extLst>
          </p:cNvPr>
          <p:cNvSpPr>
            <a:spLocks noGrp="1"/>
          </p:cNvSpPr>
          <p:nvPr>
            <p:ph type="subTitle" idx="1"/>
          </p:nvPr>
        </p:nvSpPr>
        <p:spPr>
          <a:xfrm>
            <a:off x="7870995" y="643467"/>
            <a:ext cx="3341488" cy="5054008"/>
          </a:xfrm>
        </p:spPr>
        <p:txBody>
          <a:bodyPr anchor="ctr">
            <a:normAutofit/>
          </a:bodyPr>
          <a:lstStyle/>
          <a:p>
            <a:pPr algn="ctr"/>
            <a:r>
              <a:rPr lang="en-US" sz="2800" b="1" dirty="0">
                <a:solidFill>
                  <a:schemeClr val="tx1"/>
                </a:solidFill>
              </a:rPr>
              <a:t>Illinois Department of Corrections</a:t>
            </a:r>
          </a:p>
          <a:p>
            <a:pPr algn="ctr"/>
            <a:endParaRPr lang="en-US" sz="2800" b="1" dirty="0">
              <a:solidFill>
                <a:schemeClr val="tx1"/>
              </a:solidFill>
            </a:endParaRPr>
          </a:p>
          <a:p>
            <a:pPr algn="ctr"/>
            <a:r>
              <a:rPr lang="en-US" sz="2800" b="1" dirty="0">
                <a:solidFill>
                  <a:schemeClr val="tx1"/>
                </a:solidFill>
              </a:rPr>
              <a:t>Office of Health Services</a:t>
            </a:r>
          </a:p>
          <a:p>
            <a:pPr algn="ctr"/>
            <a:endParaRPr lang="en-US" sz="2800" b="1" dirty="0">
              <a:solidFill>
                <a:schemeClr val="tx1"/>
              </a:solidFill>
            </a:endParaRPr>
          </a:p>
          <a:p>
            <a:pPr algn="ctr"/>
            <a:r>
              <a:rPr lang="en-US" sz="2800" b="1" dirty="0">
                <a:solidFill>
                  <a:schemeClr val="tx1"/>
                </a:solidFill>
              </a:rPr>
              <a:t>February 2021</a:t>
            </a:r>
          </a:p>
        </p:txBody>
      </p:sp>
      <p:cxnSp>
        <p:nvCxnSpPr>
          <p:cNvPr id="10" name="Straight Connector 9">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B299C8ED-7DDF-440B-83A1-5586F2D4CC72}"/>
              </a:ext>
            </a:extLst>
          </p:cNvPr>
          <p:cNvCxnSpPr/>
          <p:nvPr/>
        </p:nvCxnSpPr>
        <p:spPr>
          <a:xfrm>
            <a:off x="7870995" y="2726575"/>
            <a:ext cx="33414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8163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9323AC-8DA8-4342-9B41-16726FE90370}"/>
              </a:ext>
            </a:extLst>
          </p:cNvPr>
          <p:cNvSpPr txBox="1"/>
          <p:nvPr/>
        </p:nvSpPr>
        <p:spPr>
          <a:xfrm>
            <a:off x="205563" y="435935"/>
            <a:ext cx="11780873" cy="5078313"/>
          </a:xfrm>
          <a:prstGeom prst="rect">
            <a:avLst/>
          </a:prstGeom>
          <a:noFill/>
        </p:spPr>
        <p:txBody>
          <a:bodyPr wrap="square" rtlCol="0">
            <a:spAutoFit/>
          </a:bodyPr>
          <a:lstStyle/>
          <a:p>
            <a:pPr algn="ctr"/>
            <a:br>
              <a:rPr lang="en-US" sz="5400" dirty="0"/>
            </a:br>
            <a:r>
              <a:rPr lang="en-US" sz="5400" dirty="0"/>
              <a:t>Health experts are encouraging those in Black, </a:t>
            </a:r>
            <a:r>
              <a:rPr lang="en-US" sz="5400" dirty="0" err="1"/>
              <a:t>LatinX</a:t>
            </a:r>
            <a:r>
              <a:rPr lang="en-US" sz="5400" dirty="0"/>
              <a:t> and Asian-American communities to get vaccinated, as they are all classified as having a large share of high-risk individuals.</a:t>
            </a:r>
          </a:p>
        </p:txBody>
      </p:sp>
    </p:spTree>
    <p:extLst>
      <p:ext uri="{BB962C8B-B14F-4D97-AF65-F5344CB8AC3E}">
        <p14:creationId xmlns:p14="http://schemas.microsoft.com/office/powerpoint/2010/main" val="998596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6B3D80-6570-438A-B961-5A7B46A7D87B}"/>
              </a:ext>
            </a:extLst>
          </p:cNvPr>
          <p:cNvSpPr>
            <a:spLocks noGrp="1"/>
          </p:cNvSpPr>
          <p:nvPr>
            <p:ph idx="4294967295"/>
          </p:nvPr>
        </p:nvSpPr>
        <p:spPr>
          <a:xfrm>
            <a:off x="435935" y="478465"/>
            <a:ext cx="11408735" cy="5890437"/>
          </a:xfrm>
        </p:spPr>
        <p:txBody>
          <a:bodyPr>
            <a:noAutofit/>
          </a:bodyPr>
          <a:lstStyle/>
          <a:p>
            <a:pPr algn="ctr"/>
            <a:r>
              <a:rPr lang="en-US" sz="6000" dirty="0">
                <a:solidFill>
                  <a:schemeClr val="tx1"/>
                </a:solidFill>
              </a:rPr>
              <a:t>The Centers for Disease Control says that while the vaccine is 95% effective in helping you stay well, they still do not know if it will prevent you or others from passing the virus along to another person.</a:t>
            </a:r>
            <a:endParaRPr lang="en-US" sz="6000" dirty="0">
              <a:solidFill>
                <a:schemeClr val="tx1"/>
              </a:solidFill>
              <a:latin typeface="+mj-lt"/>
            </a:endParaRPr>
          </a:p>
        </p:txBody>
      </p:sp>
    </p:spTree>
    <p:extLst>
      <p:ext uri="{BB962C8B-B14F-4D97-AF65-F5344CB8AC3E}">
        <p14:creationId xmlns:p14="http://schemas.microsoft.com/office/powerpoint/2010/main" val="2622126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llinois Department of Public Health Director Dr. Ngozi Ezike receives her first dose of the Pfizer COVID-19 vaccine on Tuesday, Jan. 12, 2021 at the North Riverside Health Center. (WTTW News)">
            <a:extLst>
              <a:ext uri="{FF2B5EF4-FFF2-40B4-BE49-F238E27FC236}">
                <a16:creationId xmlns:a16="http://schemas.microsoft.com/office/drawing/2014/main" id="{E39FA47B-2165-40ED-AC1A-35646D030C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1999" y="350874"/>
            <a:ext cx="8128001" cy="4572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2A7B272-D287-4588-80A3-05B8B0644ACA}"/>
              </a:ext>
            </a:extLst>
          </p:cNvPr>
          <p:cNvSpPr txBox="1"/>
          <p:nvPr/>
        </p:nvSpPr>
        <p:spPr>
          <a:xfrm>
            <a:off x="244547" y="5074538"/>
            <a:ext cx="11855303" cy="1077218"/>
          </a:xfrm>
          <a:prstGeom prst="rect">
            <a:avLst/>
          </a:prstGeom>
          <a:noFill/>
        </p:spPr>
        <p:txBody>
          <a:bodyPr wrap="square" rtlCol="0">
            <a:spAutoFit/>
          </a:bodyPr>
          <a:lstStyle/>
          <a:p>
            <a:pPr algn="ctr"/>
            <a:r>
              <a:rPr lang="en-US" sz="3200" b="1" dirty="0"/>
              <a:t>Illinois Department of Public Health Director Dr. Ngozi </a:t>
            </a:r>
            <a:r>
              <a:rPr lang="en-US" sz="3200" b="1" dirty="0" err="1"/>
              <a:t>Ezike</a:t>
            </a:r>
            <a:r>
              <a:rPr lang="en-US" sz="3200" b="1" dirty="0"/>
              <a:t> receives her first dose of the COVID-19 vaccine on January 12, 2021.</a:t>
            </a:r>
          </a:p>
        </p:txBody>
      </p:sp>
    </p:spTree>
    <p:extLst>
      <p:ext uri="{BB962C8B-B14F-4D97-AF65-F5344CB8AC3E}">
        <p14:creationId xmlns:p14="http://schemas.microsoft.com/office/powerpoint/2010/main" val="3641859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4C332C-DBFB-4598-9760-A9DA88511666}"/>
              </a:ext>
            </a:extLst>
          </p:cNvPr>
          <p:cNvSpPr>
            <a:spLocks noGrp="1"/>
          </p:cNvSpPr>
          <p:nvPr>
            <p:ph type="ctrTitle"/>
          </p:nvPr>
        </p:nvSpPr>
        <p:spPr/>
        <p:txBody>
          <a:bodyPr>
            <a:normAutofit/>
          </a:bodyPr>
          <a:lstStyle/>
          <a:p>
            <a:pPr algn="ctr"/>
            <a:r>
              <a:rPr lang="en-US" sz="9600" b="1" dirty="0">
                <a:solidFill>
                  <a:schemeClr val="tx1"/>
                </a:solidFill>
              </a:rPr>
              <a:t>FREQUENTLY </a:t>
            </a:r>
            <a:br>
              <a:rPr lang="en-US" sz="9600" b="1" dirty="0">
                <a:solidFill>
                  <a:schemeClr val="tx1"/>
                </a:solidFill>
              </a:rPr>
            </a:br>
            <a:r>
              <a:rPr lang="en-US" sz="9600" b="1" dirty="0">
                <a:solidFill>
                  <a:schemeClr val="tx1"/>
                </a:solidFill>
              </a:rPr>
              <a:t>ASKED QUESTIONS</a:t>
            </a:r>
          </a:p>
        </p:txBody>
      </p:sp>
    </p:spTree>
    <p:extLst>
      <p:ext uri="{BB962C8B-B14F-4D97-AF65-F5344CB8AC3E}">
        <p14:creationId xmlns:p14="http://schemas.microsoft.com/office/powerpoint/2010/main" val="240986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83EEE9-CE8E-4041-8455-E253650A292C}"/>
              </a:ext>
            </a:extLst>
          </p:cNvPr>
          <p:cNvSpPr>
            <a:spLocks noGrp="1"/>
          </p:cNvSpPr>
          <p:nvPr>
            <p:ph type="title"/>
          </p:nvPr>
        </p:nvSpPr>
        <p:spPr>
          <a:xfrm>
            <a:off x="965030" y="963997"/>
            <a:ext cx="3569393" cy="4938361"/>
          </a:xfrm>
        </p:spPr>
        <p:txBody>
          <a:bodyPr anchor="ctr">
            <a:normAutofit/>
          </a:bodyPr>
          <a:lstStyle/>
          <a:p>
            <a:pPr algn="r"/>
            <a:r>
              <a:rPr lang="en-US" sz="4400" b="1" dirty="0">
                <a:solidFill>
                  <a:schemeClr val="tx1"/>
                </a:solidFill>
              </a:rPr>
              <a:t>Is the COVID-19 vaccination safe?</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2F8106B-9291-3D45-AFB9-F46AFBC67CCB}"/>
              </a:ext>
            </a:extLst>
          </p:cNvPr>
          <p:cNvSpPr>
            <a:spLocks noGrp="1"/>
          </p:cNvSpPr>
          <p:nvPr>
            <p:ph idx="1"/>
          </p:nvPr>
        </p:nvSpPr>
        <p:spPr>
          <a:xfrm>
            <a:off x="5134881" y="825284"/>
            <a:ext cx="6135097" cy="4938851"/>
          </a:xfrm>
        </p:spPr>
        <p:txBody>
          <a:bodyPr anchor="ctr">
            <a:noAutofit/>
          </a:bodyPr>
          <a:lstStyle/>
          <a:p>
            <a:pPr algn="ctr"/>
            <a:r>
              <a:rPr lang="en-US" sz="9600" u="sng" dirty="0">
                <a:solidFill>
                  <a:schemeClr val="tx1"/>
                </a:solidFill>
              </a:rPr>
              <a:t>YES!</a:t>
            </a:r>
          </a:p>
        </p:txBody>
      </p:sp>
    </p:spTree>
    <p:extLst>
      <p:ext uri="{BB962C8B-B14F-4D97-AF65-F5344CB8AC3E}">
        <p14:creationId xmlns:p14="http://schemas.microsoft.com/office/powerpoint/2010/main" val="3003455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1E44C9-CE6E-451D-8300-87B768E3E657}"/>
              </a:ext>
            </a:extLst>
          </p:cNvPr>
          <p:cNvSpPr txBox="1"/>
          <p:nvPr/>
        </p:nvSpPr>
        <p:spPr>
          <a:xfrm>
            <a:off x="561753" y="1123483"/>
            <a:ext cx="11068493" cy="4154984"/>
          </a:xfrm>
          <a:prstGeom prst="rect">
            <a:avLst/>
          </a:prstGeom>
          <a:noFill/>
        </p:spPr>
        <p:txBody>
          <a:bodyPr wrap="square" rtlCol="0">
            <a:spAutoFit/>
          </a:bodyPr>
          <a:lstStyle/>
          <a:p>
            <a:pPr algn="ctr"/>
            <a:r>
              <a:rPr lang="en-US" sz="6600" dirty="0"/>
              <a:t>In the United States, the vaccines being used now have gone through large clinical trials. </a:t>
            </a:r>
          </a:p>
        </p:txBody>
      </p:sp>
    </p:spTree>
    <p:extLst>
      <p:ext uri="{BB962C8B-B14F-4D97-AF65-F5344CB8AC3E}">
        <p14:creationId xmlns:p14="http://schemas.microsoft.com/office/powerpoint/2010/main" val="3170839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D8D149-94F8-4724-A216-351D20C32F89}"/>
              </a:ext>
            </a:extLst>
          </p:cNvPr>
          <p:cNvSpPr txBox="1"/>
          <p:nvPr/>
        </p:nvSpPr>
        <p:spPr>
          <a:xfrm>
            <a:off x="423530" y="1397674"/>
            <a:ext cx="11344940" cy="4062651"/>
          </a:xfrm>
          <a:prstGeom prst="rect">
            <a:avLst/>
          </a:prstGeom>
          <a:noFill/>
        </p:spPr>
        <p:txBody>
          <a:bodyPr wrap="square" rtlCol="0">
            <a:spAutoFit/>
          </a:bodyPr>
          <a:lstStyle/>
          <a:p>
            <a:pPr algn="ctr"/>
            <a:r>
              <a:rPr lang="en-US" sz="6000" dirty="0"/>
              <a:t>In addition, the CDC is monitoring the safety of vaccines that have been given to Americans over the past weeks.</a:t>
            </a:r>
          </a:p>
          <a:p>
            <a:endParaRPr lang="en-US" dirty="0"/>
          </a:p>
        </p:txBody>
      </p:sp>
    </p:spTree>
    <p:extLst>
      <p:ext uri="{BB962C8B-B14F-4D97-AF65-F5344CB8AC3E}">
        <p14:creationId xmlns:p14="http://schemas.microsoft.com/office/powerpoint/2010/main" val="4105264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320BEE-20DA-7D4D-970A-76655BD348BB}"/>
              </a:ext>
            </a:extLst>
          </p:cNvPr>
          <p:cNvSpPr>
            <a:spLocks noGrp="1"/>
          </p:cNvSpPr>
          <p:nvPr>
            <p:ph type="title"/>
          </p:nvPr>
        </p:nvSpPr>
        <p:spPr>
          <a:xfrm>
            <a:off x="965030" y="963997"/>
            <a:ext cx="3254691" cy="4938361"/>
          </a:xfrm>
        </p:spPr>
        <p:txBody>
          <a:bodyPr anchor="ctr">
            <a:normAutofit/>
          </a:bodyPr>
          <a:lstStyle/>
          <a:p>
            <a:pPr algn="r"/>
            <a:r>
              <a:rPr lang="en-US" b="1" dirty="0">
                <a:solidFill>
                  <a:schemeClr val="tx1"/>
                </a:solidFill>
              </a:rPr>
              <a:t>Should I worry about side effects?</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70ECD02-1790-134C-9313-47476CE3BF52}"/>
              </a:ext>
            </a:extLst>
          </p:cNvPr>
          <p:cNvSpPr>
            <a:spLocks noGrp="1"/>
          </p:cNvSpPr>
          <p:nvPr>
            <p:ph idx="1"/>
          </p:nvPr>
        </p:nvSpPr>
        <p:spPr>
          <a:xfrm>
            <a:off x="5134882" y="963507"/>
            <a:ext cx="6135097" cy="4938851"/>
          </a:xfrm>
        </p:spPr>
        <p:txBody>
          <a:bodyPr anchor="ctr">
            <a:normAutofit/>
          </a:bodyPr>
          <a:lstStyle/>
          <a:p>
            <a:pPr marL="0" indent="0" algn="ctr">
              <a:buNone/>
            </a:pPr>
            <a:r>
              <a:rPr lang="en-US" sz="6000" dirty="0">
                <a:solidFill>
                  <a:schemeClr val="tx1"/>
                </a:solidFill>
              </a:rPr>
              <a:t>Millions of people have been vaccinated already and serious side effects are rare. </a:t>
            </a:r>
          </a:p>
        </p:txBody>
      </p:sp>
    </p:spTree>
    <p:extLst>
      <p:ext uri="{BB962C8B-B14F-4D97-AF65-F5344CB8AC3E}">
        <p14:creationId xmlns:p14="http://schemas.microsoft.com/office/powerpoint/2010/main" val="1590225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DF150A5-7297-40D2-B419-48E4A10A29B5}"/>
              </a:ext>
            </a:extLst>
          </p:cNvPr>
          <p:cNvSpPr/>
          <p:nvPr/>
        </p:nvSpPr>
        <p:spPr>
          <a:xfrm>
            <a:off x="978195" y="489096"/>
            <a:ext cx="10005237" cy="5632311"/>
          </a:xfrm>
          <a:prstGeom prst="rect">
            <a:avLst/>
          </a:prstGeom>
        </p:spPr>
        <p:txBody>
          <a:bodyPr wrap="square">
            <a:spAutoFit/>
          </a:bodyPr>
          <a:lstStyle/>
          <a:p>
            <a:pPr algn="ctr"/>
            <a:r>
              <a:rPr lang="en-US" sz="7200" dirty="0"/>
              <a:t>There can be pain in the upper arm, fatigue, headache, and in a small number of cases, fever or chills.</a:t>
            </a:r>
          </a:p>
        </p:txBody>
      </p:sp>
    </p:spTree>
    <p:extLst>
      <p:ext uri="{BB962C8B-B14F-4D97-AF65-F5344CB8AC3E}">
        <p14:creationId xmlns:p14="http://schemas.microsoft.com/office/powerpoint/2010/main" val="3057708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9CDFFE9-0619-41DD-AAE6-7343CC05096B}"/>
              </a:ext>
            </a:extLst>
          </p:cNvPr>
          <p:cNvSpPr txBox="1"/>
          <p:nvPr/>
        </p:nvSpPr>
        <p:spPr>
          <a:xfrm>
            <a:off x="1329069" y="1796902"/>
            <a:ext cx="9697906" cy="2308324"/>
          </a:xfrm>
          <a:prstGeom prst="rect">
            <a:avLst/>
          </a:prstGeom>
          <a:noFill/>
        </p:spPr>
        <p:txBody>
          <a:bodyPr wrap="square" rtlCol="0">
            <a:spAutoFit/>
          </a:bodyPr>
          <a:lstStyle/>
          <a:p>
            <a:pPr algn="ctr"/>
            <a:r>
              <a:rPr lang="en-US" sz="7200" dirty="0"/>
              <a:t>Side effects are generally resolved within 48 hours.</a:t>
            </a:r>
          </a:p>
        </p:txBody>
      </p:sp>
    </p:spTree>
    <p:extLst>
      <p:ext uri="{BB962C8B-B14F-4D97-AF65-F5344CB8AC3E}">
        <p14:creationId xmlns:p14="http://schemas.microsoft.com/office/powerpoint/2010/main" val="3924674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3E6DBD-B01F-4981-80B2-68544BC00D66}"/>
              </a:ext>
            </a:extLst>
          </p:cNvPr>
          <p:cNvSpPr>
            <a:spLocks noGrp="1"/>
          </p:cNvSpPr>
          <p:nvPr>
            <p:ph idx="4294967295"/>
          </p:nvPr>
        </p:nvSpPr>
        <p:spPr>
          <a:xfrm>
            <a:off x="179387" y="1126682"/>
            <a:ext cx="11833225" cy="4024313"/>
          </a:xfrm>
        </p:spPr>
        <p:txBody>
          <a:bodyPr>
            <a:noAutofit/>
          </a:bodyPr>
          <a:lstStyle/>
          <a:p>
            <a:pPr marL="0" indent="0" algn="ctr">
              <a:buNone/>
            </a:pPr>
            <a:r>
              <a:rPr lang="en-US" sz="7200" dirty="0">
                <a:solidFill>
                  <a:schemeClr val="tx1"/>
                </a:solidFill>
              </a:rPr>
              <a:t>The COVID-19 vaccine is 95% effective in preventing severe or symptomatic disease which can keep you healthy and alive. </a:t>
            </a:r>
          </a:p>
        </p:txBody>
      </p:sp>
    </p:spTree>
    <p:extLst>
      <p:ext uri="{BB962C8B-B14F-4D97-AF65-F5344CB8AC3E}">
        <p14:creationId xmlns:p14="http://schemas.microsoft.com/office/powerpoint/2010/main" val="952685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3B3B6C5-748F-437C-AE76-DB11FEA9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97CEB5D-9BB2-475C-BA8D-AC88BB8C97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68F3B6-49A3-497F-82C1-0882768D3A52}"/>
              </a:ext>
            </a:extLst>
          </p:cNvPr>
          <p:cNvSpPr>
            <a:spLocks noGrp="1"/>
          </p:cNvSpPr>
          <p:nvPr>
            <p:ph type="ctrTitle"/>
          </p:nvPr>
        </p:nvSpPr>
        <p:spPr>
          <a:xfrm>
            <a:off x="4127780" y="1208166"/>
            <a:ext cx="7670767" cy="5329794"/>
          </a:xfrm>
        </p:spPr>
        <p:txBody>
          <a:bodyPr anchor="ctr">
            <a:normAutofit/>
          </a:bodyPr>
          <a:lstStyle/>
          <a:p>
            <a:pPr algn="ctr"/>
            <a:r>
              <a:rPr lang="en-US" sz="6000" dirty="0">
                <a:solidFill>
                  <a:schemeClr val="tx1"/>
                </a:solidFill>
                <a:latin typeface="+mn-lt"/>
              </a:rPr>
              <a:t>These side effects are a sign of an immune system kicking into gear. They do not signal that the vaccine is unsafe. </a:t>
            </a:r>
            <a:br>
              <a:rPr lang="en-US" sz="5400" dirty="0"/>
            </a:br>
            <a:endParaRPr lang="en-US" sz="5400" dirty="0"/>
          </a:p>
        </p:txBody>
      </p:sp>
      <p:cxnSp>
        <p:nvCxnSpPr>
          <p:cNvPr id="11" name="Straight Connector 10">
            <a:extLst>
              <a:ext uri="{FF2B5EF4-FFF2-40B4-BE49-F238E27FC236}">
                <a16:creationId xmlns:a16="http://schemas.microsoft.com/office/drawing/2014/main" id="{BB14AD1F-ADD5-46E7-966F-4C0290232FF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Graphic 3" descr="Doctor">
            <a:extLst>
              <a:ext uri="{FF2B5EF4-FFF2-40B4-BE49-F238E27FC236}">
                <a16:creationId xmlns:a16="http://schemas.microsoft.com/office/drawing/2014/main" id="{6D02C5E4-893D-4974-BDEB-6534D233C2F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7127" y="2057399"/>
            <a:ext cx="2743200" cy="2743200"/>
          </a:xfrm>
          <a:prstGeom prst="rect">
            <a:avLst/>
          </a:prstGeom>
        </p:spPr>
      </p:pic>
    </p:spTree>
    <p:extLst>
      <p:ext uri="{BB962C8B-B14F-4D97-AF65-F5344CB8AC3E}">
        <p14:creationId xmlns:p14="http://schemas.microsoft.com/office/powerpoint/2010/main" val="506182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DEBC03-7FD7-D840-820B-012365775057}"/>
              </a:ext>
            </a:extLst>
          </p:cNvPr>
          <p:cNvSpPr>
            <a:spLocks noGrp="1"/>
          </p:cNvSpPr>
          <p:nvPr>
            <p:ph type="title"/>
          </p:nvPr>
        </p:nvSpPr>
        <p:spPr>
          <a:xfrm>
            <a:off x="965030" y="963997"/>
            <a:ext cx="3366699" cy="4938361"/>
          </a:xfrm>
        </p:spPr>
        <p:txBody>
          <a:bodyPr anchor="ctr">
            <a:normAutofit/>
          </a:bodyPr>
          <a:lstStyle/>
          <a:p>
            <a:pPr algn="r"/>
            <a:r>
              <a:rPr lang="en-US" sz="4400" b="1" dirty="0">
                <a:solidFill>
                  <a:schemeClr val="tx1"/>
                </a:solidFill>
              </a:rPr>
              <a:t>When can I get vaccinated?</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D729691-EE2C-2D4C-BD24-8B82726EEEAA}"/>
              </a:ext>
            </a:extLst>
          </p:cNvPr>
          <p:cNvSpPr>
            <a:spLocks noGrp="1"/>
          </p:cNvSpPr>
          <p:nvPr>
            <p:ph idx="1"/>
          </p:nvPr>
        </p:nvSpPr>
        <p:spPr>
          <a:xfrm>
            <a:off x="5091873" y="959573"/>
            <a:ext cx="6135097" cy="4938851"/>
          </a:xfrm>
        </p:spPr>
        <p:txBody>
          <a:bodyPr anchor="ctr">
            <a:normAutofit/>
          </a:bodyPr>
          <a:lstStyle/>
          <a:p>
            <a:pPr algn="ctr"/>
            <a:r>
              <a:rPr lang="en-US" sz="5400" dirty="0">
                <a:solidFill>
                  <a:schemeClr val="tx1"/>
                </a:solidFill>
              </a:rPr>
              <a:t>There is not yet enough vaccine to go around. Illinois has set priorities as to who needs the vaccine the most.</a:t>
            </a:r>
          </a:p>
        </p:txBody>
      </p:sp>
    </p:spTree>
    <p:extLst>
      <p:ext uri="{BB962C8B-B14F-4D97-AF65-F5344CB8AC3E}">
        <p14:creationId xmlns:p14="http://schemas.microsoft.com/office/powerpoint/2010/main" val="377929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4611FE-D52D-4E5A-AA6A-A3181CBD08F5}"/>
              </a:ext>
            </a:extLst>
          </p:cNvPr>
          <p:cNvSpPr>
            <a:spLocks noGrp="1"/>
          </p:cNvSpPr>
          <p:nvPr>
            <p:ph idx="4294967295"/>
          </p:nvPr>
        </p:nvSpPr>
        <p:spPr>
          <a:xfrm>
            <a:off x="412750" y="2001469"/>
            <a:ext cx="11366500" cy="5037284"/>
          </a:xfrm>
        </p:spPr>
        <p:txBody>
          <a:bodyPr>
            <a:noAutofit/>
          </a:bodyPr>
          <a:lstStyle/>
          <a:p>
            <a:pPr algn="ctr"/>
            <a:r>
              <a:rPr lang="en-US" sz="7200" dirty="0">
                <a:solidFill>
                  <a:schemeClr val="tx1"/>
                </a:solidFill>
              </a:rPr>
              <a:t>In the first phase, medical staff are at the top of the list. </a:t>
            </a:r>
          </a:p>
        </p:txBody>
      </p:sp>
    </p:spTree>
    <p:extLst>
      <p:ext uri="{BB962C8B-B14F-4D97-AF65-F5344CB8AC3E}">
        <p14:creationId xmlns:p14="http://schemas.microsoft.com/office/powerpoint/2010/main" val="2679282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4AF3CA-5642-4FCB-B115-561255E89924}"/>
              </a:ext>
            </a:extLst>
          </p:cNvPr>
          <p:cNvSpPr txBox="1"/>
          <p:nvPr/>
        </p:nvSpPr>
        <p:spPr>
          <a:xfrm>
            <a:off x="747823" y="1004778"/>
            <a:ext cx="10696353" cy="4524315"/>
          </a:xfrm>
          <a:prstGeom prst="rect">
            <a:avLst/>
          </a:prstGeom>
          <a:noFill/>
        </p:spPr>
        <p:txBody>
          <a:bodyPr wrap="square" rtlCol="0">
            <a:spAutoFit/>
          </a:bodyPr>
          <a:lstStyle/>
          <a:p>
            <a:pPr algn="ctr"/>
            <a:r>
              <a:rPr lang="en-US" sz="7200" dirty="0"/>
              <a:t>Later in the first phase, corrections staff and incarcerated people have been identified as a priority.</a:t>
            </a:r>
          </a:p>
        </p:txBody>
      </p:sp>
    </p:spTree>
    <p:extLst>
      <p:ext uri="{BB962C8B-B14F-4D97-AF65-F5344CB8AC3E}">
        <p14:creationId xmlns:p14="http://schemas.microsoft.com/office/powerpoint/2010/main" val="1667995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BFD91F-B01E-4680-AB25-3AFF6F200F63}"/>
              </a:ext>
            </a:extLst>
          </p:cNvPr>
          <p:cNvSpPr txBox="1"/>
          <p:nvPr/>
        </p:nvSpPr>
        <p:spPr>
          <a:xfrm>
            <a:off x="478465" y="435935"/>
            <a:ext cx="11323675" cy="5632311"/>
          </a:xfrm>
          <a:prstGeom prst="rect">
            <a:avLst/>
          </a:prstGeom>
          <a:noFill/>
        </p:spPr>
        <p:txBody>
          <a:bodyPr wrap="square" rtlCol="0">
            <a:spAutoFit/>
          </a:bodyPr>
          <a:lstStyle/>
          <a:p>
            <a:pPr algn="ctr"/>
            <a:r>
              <a:rPr lang="en-US" sz="7200" dirty="0"/>
              <a:t>People who value your health and safety fought for incarcerated people to be included in Phase 1 because it is important.</a:t>
            </a:r>
          </a:p>
        </p:txBody>
      </p:sp>
    </p:spTree>
    <p:extLst>
      <p:ext uri="{BB962C8B-B14F-4D97-AF65-F5344CB8AC3E}">
        <p14:creationId xmlns:p14="http://schemas.microsoft.com/office/powerpoint/2010/main" val="994972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86DE0D-D3A8-48AB-B0C6-161417268A35}"/>
              </a:ext>
            </a:extLst>
          </p:cNvPr>
          <p:cNvSpPr txBox="1"/>
          <p:nvPr/>
        </p:nvSpPr>
        <p:spPr>
          <a:xfrm>
            <a:off x="680483" y="765544"/>
            <a:ext cx="11057861" cy="4524315"/>
          </a:xfrm>
          <a:prstGeom prst="rect">
            <a:avLst/>
          </a:prstGeom>
          <a:noFill/>
        </p:spPr>
        <p:txBody>
          <a:bodyPr wrap="square" rtlCol="0">
            <a:spAutoFit/>
          </a:bodyPr>
          <a:lstStyle/>
          <a:p>
            <a:pPr algn="ctr"/>
            <a:r>
              <a:rPr lang="en-US" sz="7200" dirty="0"/>
              <a:t>Illinois is prioritizing prisoners among direct care providers, schoolteachers and correctional staff!</a:t>
            </a:r>
          </a:p>
        </p:txBody>
      </p:sp>
    </p:spTree>
    <p:extLst>
      <p:ext uri="{BB962C8B-B14F-4D97-AF65-F5344CB8AC3E}">
        <p14:creationId xmlns:p14="http://schemas.microsoft.com/office/powerpoint/2010/main" val="1154555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76ABB0-9904-4A50-9AAD-FA8DDFDBE864}"/>
              </a:ext>
            </a:extLst>
          </p:cNvPr>
          <p:cNvSpPr>
            <a:spLocks noGrp="1"/>
          </p:cNvSpPr>
          <p:nvPr>
            <p:ph idx="4294967295"/>
          </p:nvPr>
        </p:nvSpPr>
        <p:spPr>
          <a:xfrm>
            <a:off x="361507" y="568842"/>
            <a:ext cx="11196083" cy="5720316"/>
          </a:xfrm>
        </p:spPr>
        <p:txBody>
          <a:bodyPr>
            <a:normAutofit/>
          </a:bodyPr>
          <a:lstStyle/>
          <a:p>
            <a:pPr algn="ctr"/>
            <a:r>
              <a:rPr lang="en-US" sz="7200" dirty="0">
                <a:solidFill>
                  <a:schemeClr val="tx1"/>
                </a:solidFill>
              </a:rPr>
              <a:t>Most people in the state will not get the vaccine until everyone in the first phase, including you, have been given the chance to get it. </a:t>
            </a:r>
            <a:endParaRPr lang="en-US" sz="7200" dirty="0"/>
          </a:p>
        </p:txBody>
      </p:sp>
    </p:spTree>
    <p:extLst>
      <p:ext uri="{BB962C8B-B14F-4D97-AF65-F5344CB8AC3E}">
        <p14:creationId xmlns:p14="http://schemas.microsoft.com/office/powerpoint/2010/main" val="2500780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559403-AEF1-400B-8E0E-5557641EAAA8}"/>
              </a:ext>
            </a:extLst>
          </p:cNvPr>
          <p:cNvSpPr txBox="1"/>
          <p:nvPr/>
        </p:nvSpPr>
        <p:spPr>
          <a:xfrm>
            <a:off x="1268795" y="86530"/>
            <a:ext cx="9654409" cy="6740307"/>
          </a:xfrm>
          <a:prstGeom prst="rect">
            <a:avLst/>
          </a:prstGeom>
          <a:noFill/>
        </p:spPr>
        <p:txBody>
          <a:bodyPr wrap="square" rtlCol="0">
            <a:spAutoFit/>
          </a:bodyPr>
          <a:lstStyle/>
          <a:p>
            <a:pPr algn="ctr"/>
            <a:r>
              <a:rPr lang="en-US" sz="7200" dirty="0"/>
              <a:t>That is because people who live in shared spaces like nursing homes, prisons, and veterans' centers are at higher risk.</a:t>
            </a:r>
          </a:p>
          <a:p>
            <a:pPr algn="ctr"/>
            <a:endParaRPr lang="en-US" sz="7200" dirty="0"/>
          </a:p>
        </p:txBody>
      </p:sp>
    </p:spTree>
    <p:extLst>
      <p:ext uri="{BB962C8B-B14F-4D97-AF65-F5344CB8AC3E}">
        <p14:creationId xmlns:p14="http://schemas.microsoft.com/office/powerpoint/2010/main" val="1380014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B91BF4-2BFF-4646-A179-189C035E3D66}"/>
              </a:ext>
            </a:extLst>
          </p:cNvPr>
          <p:cNvSpPr txBox="1"/>
          <p:nvPr/>
        </p:nvSpPr>
        <p:spPr>
          <a:xfrm>
            <a:off x="313407" y="1347298"/>
            <a:ext cx="11756571" cy="3416320"/>
          </a:xfrm>
          <a:prstGeom prst="rect">
            <a:avLst/>
          </a:prstGeom>
          <a:noFill/>
        </p:spPr>
        <p:txBody>
          <a:bodyPr wrap="square" rtlCol="0">
            <a:spAutoFit/>
          </a:bodyPr>
          <a:lstStyle/>
          <a:p>
            <a:pPr algn="ctr"/>
            <a:r>
              <a:rPr lang="en-US" sz="7200" dirty="0"/>
              <a:t>IDOC anticipates vaccinations will begin in correctional facilities in February. </a:t>
            </a:r>
          </a:p>
        </p:txBody>
      </p:sp>
    </p:spTree>
    <p:extLst>
      <p:ext uri="{BB962C8B-B14F-4D97-AF65-F5344CB8AC3E}">
        <p14:creationId xmlns:p14="http://schemas.microsoft.com/office/powerpoint/2010/main" val="680220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AA34C2-D869-41F6-9466-3FAE1F7E22A5}"/>
              </a:ext>
            </a:extLst>
          </p:cNvPr>
          <p:cNvSpPr txBox="1"/>
          <p:nvPr/>
        </p:nvSpPr>
        <p:spPr>
          <a:xfrm>
            <a:off x="2030299" y="340243"/>
            <a:ext cx="8454163" cy="5632311"/>
          </a:xfrm>
          <a:prstGeom prst="rect">
            <a:avLst/>
          </a:prstGeom>
          <a:noFill/>
        </p:spPr>
        <p:txBody>
          <a:bodyPr wrap="square" rtlCol="0">
            <a:spAutoFit/>
          </a:bodyPr>
          <a:lstStyle/>
          <a:p>
            <a:pPr algn="ctr"/>
            <a:r>
              <a:rPr lang="en-US" sz="7200" dirty="0"/>
              <a:t>We will first be conducting a survey to determine how many of you are interested in taking it.</a:t>
            </a:r>
          </a:p>
        </p:txBody>
      </p:sp>
    </p:spTree>
    <p:extLst>
      <p:ext uri="{BB962C8B-B14F-4D97-AF65-F5344CB8AC3E}">
        <p14:creationId xmlns:p14="http://schemas.microsoft.com/office/powerpoint/2010/main" val="3313044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CA7F06-E783-4342-A379-49AC8B9895EB}"/>
              </a:ext>
            </a:extLst>
          </p:cNvPr>
          <p:cNvSpPr>
            <a:spLocks noGrp="1"/>
          </p:cNvSpPr>
          <p:nvPr>
            <p:ph idx="4294967295"/>
          </p:nvPr>
        </p:nvSpPr>
        <p:spPr>
          <a:xfrm>
            <a:off x="288851" y="730545"/>
            <a:ext cx="11614297" cy="5712785"/>
          </a:xfrm>
        </p:spPr>
        <p:txBody>
          <a:bodyPr>
            <a:noAutofit/>
          </a:bodyPr>
          <a:lstStyle/>
          <a:p>
            <a:pPr marL="0" indent="0" algn="ctr">
              <a:buNone/>
            </a:pPr>
            <a:r>
              <a:rPr lang="en-US" sz="8800" dirty="0">
                <a:solidFill>
                  <a:schemeClr val="tx1"/>
                </a:solidFill>
              </a:rPr>
              <a:t>The vaccine will help the world develop immunity to bring an end to the disease.</a:t>
            </a:r>
          </a:p>
        </p:txBody>
      </p:sp>
    </p:spTree>
    <p:extLst>
      <p:ext uri="{BB962C8B-B14F-4D97-AF65-F5344CB8AC3E}">
        <p14:creationId xmlns:p14="http://schemas.microsoft.com/office/powerpoint/2010/main" val="4489963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B91BF4-2BFF-4646-A179-189C035E3D66}"/>
              </a:ext>
            </a:extLst>
          </p:cNvPr>
          <p:cNvSpPr txBox="1"/>
          <p:nvPr/>
        </p:nvSpPr>
        <p:spPr>
          <a:xfrm>
            <a:off x="511122" y="92656"/>
            <a:ext cx="11318612" cy="6186309"/>
          </a:xfrm>
          <a:prstGeom prst="rect">
            <a:avLst/>
          </a:prstGeom>
          <a:noFill/>
        </p:spPr>
        <p:txBody>
          <a:bodyPr wrap="square" rtlCol="0">
            <a:spAutoFit/>
          </a:bodyPr>
          <a:lstStyle/>
          <a:p>
            <a:pPr algn="ctr"/>
            <a:r>
              <a:rPr lang="en-US" sz="6600" dirty="0"/>
              <a:t>Vaccinations will be administered by either medical technicians with the Illinois National Guard or healthcare workers from the Illinois Department of Public Health. </a:t>
            </a:r>
          </a:p>
        </p:txBody>
      </p:sp>
    </p:spTree>
    <p:extLst>
      <p:ext uri="{BB962C8B-B14F-4D97-AF65-F5344CB8AC3E}">
        <p14:creationId xmlns:p14="http://schemas.microsoft.com/office/powerpoint/2010/main" val="2796329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B37569D-A133-4DB2-82B7-930C253B9529}"/>
              </a:ext>
            </a:extLst>
          </p:cNvPr>
          <p:cNvSpPr/>
          <p:nvPr/>
        </p:nvSpPr>
        <p:spPr>
          <a:xfrm>
            <a:off x="1158949" y="978195"/>
            <a:ext cx="10015870" cy="4524315"/>
          </a:xfrm>
          <a:prstGeom prst="rect">
            <a:avLst/>
          </a:prstGeom>
        </p:spPr>
        <p:txBody>
          <a:bodyPr wrap="square">
            <a:spAutoFit/>
          </a:bodyPr>
          <a:lstStyle/>
          <a:p>
            <a:pPr algn="ctr"/>
            <a:r>
              <a:rPr lang="en-US" sz="7200" dirty="0"/>
              <a:t>You will be notified when a vaccination schedule has been determined for your facility.</a:t>
            </a:r>
          </a:p>
        </p:txBody>
      </p:sp>
    </p:spTree>
    <p:extLst>
      <p:ext uri="{BB962C8B-B14F-4D97-AF65-F5344CB8AC3E}">
        <p14:creationId xmlns:p14="http://schemas.microsoft.com/office/powerpoint/2010/main" val="6213937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37C39C-301E-8949-9ABB-1F1F3297D857}"/>
              </a:ext>
            </a:extLst>
          </p:cNvPr>
          <p:cNvSpPr>
            <a:spLocks noGrp="1"/>
          </p:cNvSpPr>
          <p:nvPr>
            <p:ph type="title"/>
          </p:nvPr>
        </p:nvSpPr>
        <p:spPr>
          <a:xfrm>
            <a:off x="965030" y="963997"/>
            <a:ext cx="3254691" cy="4938361"/>
          </a:xfrm>
        </p:spPr>
        <p:txBody>
          <a:bodyPr vert="horz" lIns="91440" tIns="45720" rIns="91440" bIns="45720" rtlCol="0" anchor="ctr">
            <a:normAutofit/>
          </a:bodyPr>
          <a:lstStyle/>
          <a:p>
            <a:pPr algn="r"/>
            <a:r>
              <a:rPr lang="en-US" sz="4400" b="1" dirty="0">
                <a:solidFill>
                  <a:schemeClr val="tx1"/>
                </a:solidFill>
              </a:rPr>
              <a:t>How much will I have to pay for the vaccine?</a:t>
            </a:r>
          </a:p>
        </p:txBody>
      </p:sp>
      <p:cxnSp>
        <p:nvCxnSpPr>
          <p:cNvPr id="29" name="Straight Connector 28">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B22D32-1553-F547-B868-0C41DBB06963}"/>
              </a:ext>
            </a:extLst>
          </p:cNvPr>
          <p:cNvSpPr>
            <a:spLocks noGrp="1"/>
          </p:cNvSpPr>
          <p:nvPr>
            <p:ph idx="1"/>
          </p:nvPr>
        </p:nvSpPr>
        <p:spPr>
          <a:xfrm>
            <a:off x="5134882" y="963507"/>
            <a:ext cx="6135097" cy="4938851"/>
          </a:xfrm>
        </p:spPr>
        <p:txBody>
          <a:bodyPr vert="horz" lIns="91440" tIns="45720" rIns="91440" bIns="45720" rtlCol="0" anchor="ctr">
            <a:normAutofit/>
          </a:bodyPr>
          <a:lstStyle/>
          <a:p>
            <a:pPr marL="0" indent="0" algn="ctr">
              <a:buNone/>
            </a:pPr>
            <a:r>
              <a:rPr lang="en-US" sz="6600" spc="200" dirty="0">
                <a:solidFill>
                  <a:schemeClr val="tx1"/>
                </a:solidFill>
              </a:rPr>
              <a:t>The vaccine will be provided at no cost.</a:t>
            </a:r>
          </a:p>
        </p:txBody>
      </p:sp>
    </p:spTree>
    <p:extLst>
      <p:ext uri="{BB962C8B-B14F-4D97-AF65-F5344CB8AC3E}">
        <p14:creationId xmlns:p14="http://schemas.microsoft.com/office/powerpoint/2010/main" val="2607409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5AAC6F-5A89-47B8-B9AD-3E44F37030C6}"/>
              </a:ext>
            </a:extLst>
          </p:cNvPr>
          <p:cNvSpPr>
            <a:spLocks noGrp="1"/>
          </p:cNvSpPr>
          <p:nvPr>
            <p:ph type="title"/>
          </p:nvPr>
        </p:nvSpPr>
        <p:spPr>
          <a:xfrm>
            <a:off x="965030" y="963997"/>
            <a:ext cx="3254691" cy="4938361"/>
          </a:xfrm>
        </p:spPr>
        <p:txBody>
          <a:bodyPr anchor="ctr">
            <a:normAutofit/>
          </a:bodyPr>
          <a:lstStyle/>
          <a:p>
            <a:pPr algn="r"/>
            <a:r>
              <a:rPr lang="en-US" sz="4400" b="1" dirty="0">
                <a:solidFill>
                  <a:schemeClr val="tx1"/>
                </a:solidFill>
              </a:rPr>
              <a:t>How long will it take for me to be protected?</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14BC62D-BA2B-4C3F-8576-08DF23E84C9A}"/>
              </a:ext>
            </a:extLst>
          </p:cNvPr>
          <p:cNvSpPr>
            <a:spLocks noGrp="1"/>
          </p:cNvSpPr>
          <p:nvPr>
            <p:ph idx="1"/>
          </p:nvPr>
        </p:nvSpPr>
        <p:spPr>
          <a:xfrm>
            <a:off x="5134882" y="835043"/>
            <a:ext cx="6135097" cy="5187911"/>
          </a:xfrm>
        </p:spPr>
        <p:txBody>
          <a:bodyPr anchor="ctr">
            <a:noAutofit/>
          </a:bodyPr>
          <a:lstStyle/>
          <a:p>
            <a:pPr algn="ctr"/>
            <a:r>
              <a:rPr lang="en-US" sz="5400" dirty="0">
                <a:solidFill>
                  <a:schemeClr val="tx1"/>
                </a:solidFill>
              </a:rPr>
              <a:t> It will take 10 to 14 days for your body to build immunity after the first dose. The second dose increases your immunity further.</a:t>
            </a:r>
            <a:endParaRPr lang="en-US" sz="5400" dirty="0">
              <a:solidFill>
                <a:schemeClr val="tx1"/>
              </a:solidFill>
              <a:latin typeface="+mj-lt"/>
            </a:endParaRPr>
          </a:p>
        </p:txBody>
      </p:sp>
    </p:spTree>
    <p:extLst>
      <p:ext uri="{BB962C8B-B14F-4D97-AF65-F5344CB8AC3E}">
        <p14:creationId xmlns:p14="http://schemas.microsoft.com/office/powerpoint/2010/main" val="37277058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200C6C-78A8-5B45-85A4-E81EDD337938}"/>
              </a:ext>
            </a:extLst>
          </p:cNvPr>
          <p:cNvSpPr>
            <a:spLocks noGrp="1"/>
          </p:cNvSpPr>
          <p:nvPr>
            <p:ph type="title"/>
          </p:nvPr>
        </p:nvSpPr>
        <p:spPr>
          <a:xfrm>
            <a:off x="659227" y="963997"/>
            <a:ext cx="3753285" cy="4938361"/>
          </a:xfrm>
        </p:spPr>
        <p:txBody>
          <a:bodyPr anchor="ctr">
            <a:normAutofit/>
          </a:bodyPr>
          <a:lstStyle/>
          <a:p>
            <a:pPr algn="r"/>
            <a:r>
              <a:rPr lang="en-US" sz="5400" b="1" dirty="0">
                <a:solidFill>
                  <a:schemeClr val="tx1"/>
                </a:solidFill>
              </a:rPr>
              <a:t>Was the development of this vaccine rushed?</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FD01757-ADA2-E04A-A87C-562F34922FDE}"/>
              </a:ext>
            </a:extLst>
          </p:cNvPr>
          <p:cNvSpPr>
            <a:spLocks noGrp="1"/>
          </p:cNvSpPr>
          <p:nvPr>
            <p:ph idx="1"/>
          </p:nvPr>
        </p:nvSpPr>
        <p:spPr>
          <a:xfrm>
            <a:off x="5134882" y="963507"/>
            <a:ext cx="6135097" cy="4938851"/>
          </a:xfrm>
        </p:spPr>
        <p:txBody>
          <a:bodyPr anchor="ctr">
            <a:noAutofit/>
          </a:bodyPr>
          <a:lstStyle/>
          <a:p>
            <a:pPr algn="ctr"/>
            <a:r>
              <a:rPr lang="en-US" sz="4400" dirty="0">
                <a:solidFill>
                  <a:schemeClr val="tx1"/>
                </a:solidFill>
              </a:rPr>
              <a:t>No. Even though the vaccine was developed quickly, governments around the world allocated funding to support vaccine research and collaboration among experts in the medical community.</a:t>
            </a:r>
          </a:p>
        </p:txBody>
      </p:sp>
    </p:spTree>
    <p:extLst>
      <p:ext uri="{BB962C8B-B14F-4D97-AF65-F5344CB8AC3E}">
        <p14:creationId xmlns:p14="http://schemas.microsoft.com/office/powerpoint/2010/main" val="35413375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80C13-52CF-455D-B9EE-3C17DBF0E50B}"/>
              </a:ext>
            </a:extLst>
          </p:cNvPr>
          <p:cNvSpPr>
            <a:spLocks noGrp="1"/>
          </p:cNvSpPr>
          <p:nvPr>
            <p:ph type="title" idx="4294967295"/>
          </p:nvPr>
        </p:nvSpPr>
        <p:spPr>
          <a:xfrm>
            <a:off x="1229832" y="2557980"/>
            <a:ext cx="10058400" cy="1450975"/>
          </a:xfrm>
        </p:spPr>
        <p:txBody>
          <a:bodyPr vert="horz" lIns="91440" tIns="45720" rIns="91440" bIns="45720" rtlCol="0" anchor="ctr">
            <a:noAutofit/>
          </a:bodyPr>
          <a:lstStyle/>
          <a:p>
            <a:pPr algn="ctr"/>
            <a:r>
              <a:rPr lang="en-US" sz="7200" dirty="0">
                <a:solidFill>
                  <a:schemeClr val="tx1"/>
                </a:solidFill>
                <a:latin typeface="+mn-lt"/>
              </a:rPr>
              <a:t>The vaccine was still subjected to the same testing that all vaccines must complete to make sure they are safe and effective.</a:t>
            </a:r>
          </a:p>
        </p:txBody>
      </p:sp>
    </p:spTree>
    <p:extLst>
      <p:ext uri="{BB962C8B-B14F-4D97-AF65-F5344CB8AC3E}">
        <p14:creationId xmlns:p14="http://schemas.microsoft.com/office/powerpoint/2010/main" val="2158838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37C39C-301E-8949-9ABB-1F1F3297D857}"/>
              </a:ext>
            </a:extLst>
          </p:cNvPr>
          <p:cNvSpPr>
            <a:spLocks noGrp="1"/>
          </p:cNvSpPr>
          <p:nvPr>
            <p:ph type="title"/>
          </p:nvPr>
        </p:nvSpPr>
        <p:spPr>
          <a:xfrm>
            <a:off x="965030" y="963997"/>
            <a:ext cx="3254691" cy="4938361"/>
          </a:xfrm>
        </p:spPr>
        <p:txBody>
          <a:bodyPr vert="horz" lIns="91440" tIns="45720" rIns="91440" bIns="45720" rtlCol="0" anchor="ctr">
            <a:normAutofit/>
          </a:bodyPr>
          <a:lstStyle/>
          <a:p>
            <a:pPr algn="r"/>
            <a:r>
              <a:rPr lang="en-US" sz="4400" b="1" dirty="0">
                <a:solidFill>
                  <a:schemeClr val="tx1"/>
                </a:solidFill>
              </a:rPr>
              <a:t>Do I need to wear a mask after being vaccinated?</a:t>
            </a:r>
          </a:p>
        </p:txBody>
      </p:sp>
      <p:cxnSp>
        <p:nvCxnSpPr>
          <p:cNvPr id="29" name="Straight Connector 28">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B22D32-1553-F547-B868-0C41DBB06963}"/>
              </a:ext>
            </a:extLst>
          </p:cNvPr>
          <p:cNvSpPr>
            <a:spLocks noGrp="1"/>
          </p:cNvSpPr>
          <p:nvPr>
            <p:ph idx="1"/>
          </p:nvPr>
        </p:nvSpPr>
        <p:spPr>
          <a:xfrm>
            <a:off x="5134882" y="963507"/>
            <a:ext cx="6135097" cy="4938851"/>
          </a:xfrm>
        </p:spPr>
        <p:txBody>
          <a:bodyPr vert="horz" lIns="91440" tIns="45720" rIns="91440" bIns="45720" rtlCol="0" anchor="ctr">
            <a:normAutofit/>
          </a:bodyPr>
          <a:lstStyle/>
          <a:p>
            <a:pPr marL="0" indent="0" algn="ctr">
              <a:buNone/>
            </a:pPr>
            <a:r>
              <a:rPr lang="en-US" sz="5400" spc="200" dirty="0">
                <a:solidFill>
                  <a:schemeClr val="tx1"/>
                </a:solidFill>
              </a:rPr>
              <a:t>You will still need to wear your mask and social distance for the foreseeable future. </a:t>
            </a:r>
          </a:p>
        </p:txBody>
      </p:sp>
    </p:spTree>
    <p:extLst>
      <p:ext uri="{BB962C8B-B14F-4D97-AF65-F5344CB8AC3E}">
        <p14:creationId xmlns:p14="http://schemas.microsoft.com/office/powerpoint/2010/main" val="42617149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AFA23A-7D97-4C10-9FC7-0CE8E0BDF282}"/>
              </a:ext>
            </a:extLst>
          </p:cNvPr>
          <p:cNvSpPr>
            <a:spLocks noGrp="1"/>
          </p:cNvSpPr>
          <p:nvPr>
            <p:ph type="title"/>
          </p:nvPr>
        </p:nvSpPr>
        <p:spPr>
          <a:xfrm>
            <a:off x="602177" y="963997"/>
            <a:ext cx="3932245" cy="4938361"/>
          </a:xfrm>
        </p:spPr>
        <p:txBody>
          <a:bodyPr anchor="ctr">
            <a:normAutofit/>
          </a:bodyPr>
          <a:lstStyle/>
          <a:p>
            <a:pPr algn="r"/>
            <a:r>
              <a:rPr lang="en-US" sz="5400" b="1" dirty="0">
                <a:solidFill>
                  <a:schemeClr val="tx1"/>
                </a:solidFill>
              </a:rPr>
              <a:t>Does the new vaccine contain any COVID-19 virus?</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3CEE081-D151-4A6B-A0C2-F8E74717B702}"/>
              </a:ext>
            </a:extLst>
          </p:cNvPr>
          <p:cNvSpPr>
            <a:spLocks noGrp="1"/>
          </p:cNvSpPr>
          <p:nvPr>
            <p:ph idx="1"/>
          </p:nvPr>
        </p:nvSpPr>
        <p:spPr>
          <a:xfrm>
            <a:off x="5134882" y="963507"/>
            <a:ext cx="6135097" cy="4938851"/>
          </a:xfrm>
        </p:spPr>
        <p:txBody>
          <a:bodyPr anchor="ctr">
            <a:normAutofit/>
          </a:bodyPr>
          <a:lstStyle/>
          <a:p>
            <a:pPr marL="0" indent="0" algn="ctr">
              <a:buNone/>
            </a:pPr>
            <a:r>
              <a:rPr lang="en-US" sz="5400" dirty="0">
                <a:solidFill>
                  <a:schemeClr val="tx1"/>
                </a:solidFill>
              </a:rPr>
              <a:t>The COVID-19 vaccination does </a:t>
            </a:r>
            <a:r>
              <a:rPr lang="en-US" sz="5400" u="sng" dirty="0">
                <a:solidFill>
                  <a:schemeClr val="tx1"/>
                </a:solidFill>
              </a:rPr>
              <a:t>NOT</a:t>
            </a:r>
            <a:r>
              <a:rPr lang="en-US" sz="5400" dirty="0">
                <a:solidFill>
                  <a:schemeClr val="tx1"/>
                </a:solidFill>
              </a:rPr>
              <a:t> have any virus present.  </a:t>
            </a:r>
          </a:p>
        </p:txBody>
      </p:sp>
    </p:spTree>
    <p:extLst>
      <p:ext uri="{BB962C8B-B14F-4D97-AF65-F5344CB8AC3E}">
        <p14:creationId xmlns:p14="http://schemas.microsoft.com/office/powerpoint/2010/main" val="2251665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164DFC-EC11-D94D-A221-329FB6CBB2D5}"/>
              </a:ext>
            </a:extLst>
          </p:cNvPr>
          <p:cNvSpPr>
            <a:spLocks noGrp="1"/>
          </p:cNvSpPr>
          <p:nvPr>
            <p:ph type="title"/>
          </p:nvPr>
        </p:nvSpPr>
        <p:spPr>
          <a:xfrm>
            <a:off x="965030" y="963997"/>
            <a:ext cx="3254691" cy="4938361"/>
          </a:xfrm>
        </p:spPr>
        <p:txBody>
          <a:bodyPr anchor="ctr">
            <a:normAutofit/>
          </a:bodyPr>
          <a:lstStyle/>
          <a:p>
            <a:pPr algn="r"/>
            <a:r>
              <a:rPr lang="en-US" sz="4400" b="1" dirty="0">
                <a:solidFill>
                  <a:schemeClr val="tx1"/>
                </a:solidFill>
              </a:rPr>
              <a:t>How long will my immunity last after the vaccination?</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7104E69-F910-9647-BE12-A68779673E65}"/>
              </a:ext>
            </a:extLst>
          </p:cNvPr>
          <p:cNvSpPr>
            <a:spLocks noGrp="1"/>
          </p:cNvSpPr>
          <p:nvPr>
            <p:ph idx="1"/>
          </p:nvPr>
        </p:nvSpPr>
        <p:spPr>
          <a:xfrm>
            <a:off x="5134882" y="963507"/>
            <a:ext cx="6306268" cy="4938851"/>
          </a:xfrm>
        </p:spPr>
        <p:txBody>
          <a:bodyPr anchor="ctr">
            <a:normAutofit/>
          </a:bodyPr>
          <a:lstStyle/>
          <a:p>
            <a:pPr marL="0" indent="0" algn="ctr">
              <a:buNone/>
            </a:pPr>
            <a:r>
              <a:rPr lang="en-US" sz="5400" dirty="0">
                <a:solidFill>
                  <a:schemeClr val="tx1"/>
                </a:solidFill>
              </a:rPr>
              <a:t>Studies are underway to determine how long immunity lasts.</a:t>
            </a:r>
          </a:p>
        </p:txBody>
      </p:sp>
    </p:spTree>
    <p:extLst>
      <p:ext uri="{BB962C8B-B14F-4D97-AF65-F5344CB8AC3E}">
        <p14:creationId xmlns:p14="http://schemas.microsoft.com/office/powerpoint/2010/main" val="704525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CBE070F-7348-9249-8505-8A1F5DF20C03}"/>
              </a:ext>
            </a:extLst>
          </p:cNvPr>
          <p:cNvSpPr>
            <a:spLocks noGrp="1"/>
          </p:cNvSpPr>
          <p:nvPr>
            <p:ph type="title"/>
          </p:nvPr>
        </p:nvSpPr>
        <p:spPr>
          <a:xfrm>
            <a:off x="965030" y="963997"/>
            <a:ext cx="3254691" cy="4938361"/>
          </a:xfrm>
        </p:spPr>
        <p:txBody>
          <a:bodyPr anchor="ctr">
            <a:normAutofit/>
          </a:bodyPr>
          <a:lstStyle/>
          <a:p>
            <a:pPr algn="r"/>
            <a:r>
              <a:rPr lang="en-US" sz="4400" b="1" dirty="0">
                <a:solidFill>
                  <a:schemeClr val="tx1"/>
                </a:solidFill>
              </a:rPr>
              <a:t>Are there new strains of the COVID-19 virus?</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4780133-96A5-4F40-9BBB-ADCADA92A27D}"/>
              </a:ext>
            </a:extLst>
          </p:cNvPr>
          <p:cNvSpPr>
            <a:spLocks noGrp="1"/>
          </p:cNvSpPr>
          <p:nvPr>
            <p:ph idx="1"/>
          </p:nvPr>
        </p:nvSpPr>
        <p:spPr>
          <a:xfrm>
            <a:off x="5134882" y="963507"/>
            <a:ext cx="6135097" cy="4938851"/>
          </a:xfrm>
        </p:spPr>
        <p:txBody>
          <a:bodyPr anchor="ctr">
            <a:noAutofit/>
          </a:bodyPr>
          <a:lstStyle/>
          <a:p>
            <a:pPr algn="ctr"/>
            <a:r>
              <a:rPr lang="en-US" sz="5400" dirty="0">
                <a:solidFill>
                  <a:schemeClr val="tx1"/>
                </a:solidFill>
              </a:rPr>
              <a:t>There is a new strain that is more infectious, and cases have been confined in Illinois as of January 15. </a:t>
            </a:r>
          </a:p>
        </p:txBody>
      </p:sp>
    </p:spTree>
    <p:extLst>
      <p:ext uri="{BB962C8B-B14F-4D97-AF65-F5344CB8AC3E}">
        <p14:creationId xmlns:p14="http://schemas.microsoft.com/office/powerpoint/2010/main" val="124743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0" name="Graphic 51" descr="Group">
            <a:extLst>
              <a:ext uri="{FF2B5EF4-FFF2-40B4-BE49-F238E27FC236}">
                <a16:creationId xmlns:a16="http://schemas.microsoft.com/office/drawing/2014/main" id="{FDEA01D4-3F9C-4FB1-A368-F6997A7B37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7553" y="1312575"/>
            <a:ext cx="4001315" cy="4001315"/>
          </a:xfrm>
          <a:prstGeom prst="rect">
            <a:avLst/>
          </a:prstGeom>
        </p:spPr>
      </p:pic>
      <p:sp>
        <p:nvSpPr>
          <p:cNvPr id="3" name="Content Placeholder 2">
            <a:extLst>
              <a:ext uri="{FF2B5EF4-FFF2-40B4-BE49-F238E27FC236}">
                <a16:creationId xmlns:a16="http://schemas.microsoft.com/office/drawing/2014/main" id="{77CCA075-2E20-4004-9FE1-B537F74FD0CD}"/>
              </a:ext>
            </a:extLst>
          </p:cNvPr>
          <p:cNvSpPr>
            <a:spLocks noGrp="1"/>
          </p:cNvSpPr>
          <p:nvPr>
            <p:ph idx="4294967295"/>
          </p:nvPr>
        </p:nvSpPr>
        <p:spPr>
          <a:xfrm>
            <a:off x="4263656" y="680484"/>
            <a:ext cx="7825563" cy="5497031"/>
          </a:xfrm>
        </p:spPr>
        <p:txBody>
          <a:bodyPr>
            <a:noAutofit/>
          </a:bodyPr>
          <a:lstStyle/>
          <a:p>
            <a:pPr algn="ctr"/>
            <a:r>
              <a:rPr lang="en-US" sz="6600" b="1" u="sng" dirty="0">
                <a:solidFill>
                  <a:schemeClr val="tx1"/>
                </a:solidFill>
              </a:rPr>
              <a:t>YOU</a:t>
            </a:r>
            <a:r>
              <a:rPr lang="en-US" sz="6600" dirty="0">
                <a:solidFill>
                  <a:schemeClr val="tx1"/>
                </a:solidFill>
              </a:rPr>
              <a:t> get to decide whether you want the COVID-19 vaccine to protect yourself and those around you.</a:t>
            </a:r>
          </a:p>
        </p:txBody>
      </p:sp>
    </p:spTree>
    <p:extLst>
      <p:ext uri="{BB962C8B-B14F-4D97-AF65-F5344CB8AC3E}">
        <p14:creationId xmlns:p14="http://schemas.microsoft.com/office/powerpoint/2010/main" val="11692748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E39311-E188-4C16-92FF-885788EC2F53}"/>
              </a:ext>
            </a:extLst>
          </p:cNvPr>
          <p:cNvSpPr txBox="1"/>
          <p:nvPr/>
        </p:nvSpPr>
        <p:spPr>
          <a:xfrm>
            <a:off x="838200" y="1266448"/>
            <a:ext cx="10515600" cy="4154984"/>
          </a:xfrm>
          <a:prstGeom prst="rect">
            <a:avLst/>
          </a:prstGeom>
          <a:noFill/>
        </p:spPr>
        <p:txBody>
          <a:bodyPr wrap="square" rtlCol="0">
            <a:spAutoFit/>
          </a:bodyPr>
          <a:lstStyle/>
          <a:p>
            <a:pPr algn="ctr"/>
            <a:r>
              <a:rPr lang="en-US" sz="6600" dirty="0"/>
              <a:t>Health officials say that the strain does not make people sicker, but it does increase risk of death.</a:t>
            </a:r>
          </a:p>
        </p:txBody>
      </p:sp>
    </p:spTree>
    <p:extLst>
      <p:ext uri="{BB962C8B-B14F-4D97-AF65-F5344CB8AC3E}">
        <p14:creationId xmlns:p14="http://schemas.microsoft.com/office/powerpoint/2010/main" val="11874599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A81F65-0299-44AD-9A09-03EBC859E917}"/>
              </a:ext>
            </a:extLst>
          </p:cNvPr>
          <p:cNvSpPr txBox="1"/>
          <p:nvPr/>
        </p:nvSpPr>
        <p:spPr>
          <a:xfrm>
            <a:off x="726981" y="1148316"/>
            <a:ext cx="10738038" cy="4154984"/>
          </a:xfrm>
          <a:prstGeom prst="rect">
            <a:avLst/>
          </a:prstGeom>
          <a:noFill/>
        </p:spPr>
        <p:txBody>
          <a:bodyPr wrap="square" rtlCol="0">
            <a:spAutoFit/>
          </a:bodyPr>
          <a:lstStyle/>
          <a:p>
            <a:pPr algn="ctr"/>
            <a:r>
              <a:rPr lang="en-US" sz="6600" dirty="0"/>
              <a:t>Officials also say the vaccine should protect people from this new strain, but more study is underway.</a:t>
            </a:r>
          </a:p>
        </p:txBody>
      </p:sp>
    </p:spTree>
    <p:extLst>
      <p:ext uri="{BB962C8B-B14F-4D97-AF65-F5344CB8AC3E}">
        <p14:creationId xmlns:p14="http://schemas.microsoft.com/office/powerpoint/2010/main" val="1869307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DD565D-8C0A-7B41-9C5E-A2C3E9397930}"/>
              </a:ext>
            </a:extLst>
          </p:cNvPr>
          <p:cNvSpPr>
            <a:spLocks noGrp="1"/>
          </p:cNvSpPr>
          <p:nvPr>
            <p:ph type="title"/>
          </p:nvPr>
        </p:nvSpPr>
        <p:spPr>
          <a:xfrm>
            <a:off x="965030" y="963997"/>
            <a:ext cx="3254691" cy="4938361"/>
          </a:xfrm>
        </p:spPr>
        <p:txBody>
          <a:bodyPr anchor="ctr">
            <a:normAutofit/>
          </a:bodyPr>
          <a:lstStyle/>
          <a:p>
            <a:pPr algn="r"/>
            <a:r>
              <a:rPr lang="en-US" sz="4400" b="1" dirty="0">
                <a:solidFill>
                  <a:schemeClr val="tx1"/>
                </a:solidFill>
              </a:rPr>
              <a:t>Will the COVID-19 vaccine cause me to test positive for COVID-19?</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43A650B-FBFB-1641-ACF6-C7BF5F4271C0}"/>
              </a:ext>
            </a:extLst>
          </p:cNvPr>
          <p:cNvSpPr>
            <a:spLocks noGrp="1"/>
          </p:cNvSpPr>
          <p:nvPr>
            <p:ph idx="1"/>
          </p:nvPr>
        </p:nvSpPr>
        <p:spPr>
          <a:xfrm>
            <a:off x="5134882" y="963507"/>
            <a:ext cx="6135097" cy="4938851"/>
          </a:xfrm>
        </p:spPr>
        <p:txBody>
          <a:bodyPr anchor="ctr">
            <a:normAutofit/>
          </a:bodyPr>
          <a:lstStyle/>
          <a:p>
            <a:pPr marL="0" indent="0" algn="ctr">
              <a:buNone/>
            </a:pPr>
            <a:r>
              <a:rPr lang="en-US" sz="5400" dirty="0">
                <a:solidFill>
                  <a:schemeClr val="tx1"/>
                </a:solidFill>
              </a:rPr>
              <a:t>COVID-19 vaccines will </a:t>
            </a:r>
            <a:r>
              <a:rPr lang="en-US" sz="5400" b="1" u="sng" dirty="0">
                <a:solidFill>
                  <a:schemeClr val="tx1"/>
                </a:solidFill>
              </a:rPr>
              <a:t>not</a:t>
            </a:r>
            <a:r>
              <a:rPr lang="en-US" sz="5400" dirty="0">
                <a:solidFill>
                  <a:schemeClr val="tx1"/>
                </a:solidFill>
              </a:rPr>
              <a:t> cause a positive test result. </a:t>
            </a:r>
          </a:p>
        </p:txBody>
      </p:sp>
    </p:spTree>
    <p:extLst>
      <p:ext uri="{BB962C8B-B14F-4D97-AF65-F5344CB8AC3E}">
        <p14:creationId xmlns:p14="http://schemas.microsoft.com/office/powerpoint/2010/main" val="29849311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7485B1-50AB-3046-90EC-1F21364D4604}"/>
              </a:ext>
            </a:extLst>
          </p:cNvPr>
          <p:cNvSpPr>
            <a:spLocks noGrp="1"/>
          </p:cNvSpPr>
          <p:nvPr>
            <p:ph type="title"/>
          </p:nvPr>
        </p:nvSpPr>
        <p:spPr>
          <a:xfrm>
            <a:off x="877558" y="634387"/>
            <a:ext cx="3454177" cy="4938361"/>
          </a:xfrm>
        </p:spPr>
        <p:txBody>
          <a:bodyPr anchor="ctr">
            <a:normAutofit/>
          </a:bodyPr>
          <a:lstStyle/>
          <a:p>
            <a:pPr algn="ctr"/>
            <a:br>
              <a:rPr lang="en-US" sz="4400" b="1" dirty="0">
                <a:solidFill>
                  <a:schemeClr val="tx1"/>
                </a:solidFill>
              </a:rPr>
            </a:br>
            <a:r>
              <a:rPr lang="en-US" sz="4400" b="1" dirty="0">
                <a:solidFill>
                  <a:schemeClr val="tx1"/>
                </a:solidFill>
              </a:rPr>
              <a:t> Should I get vaccinated if I have already had COVID-19?</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6FB6720-9504-3C4A-8E3C-20E730FEC828}"/>
              </a:ext>
            </a:extLst>
          </p:cNvPr>
          <p:cNvSpPr>
            <a:spLocks noGrp="1"/>
          </p:cNvSpPr>
          <p:nvPr>
            <p:ph idx="1"/>
          </p:nvPr>
        </p:nvSpPr>
        <p:spPr>
          <a:xfrm>
            <a:off x="5134882" y="963507"/>
            <a:ext cx="6135097" cy="4938851"/>
          </a:xfrm>
        </p:spPr>
        <p:txBody>
          <a:bodyPr anchor="ctr">
            <a:normAutofit/>
          </a:bodyPr>
          <a:lstStyle/>
          <a:p>
            <a:pPr algn="ctr"/>
            <a:r>
              <a:rPr lang="en-US" sz="6000" dirty="0">
                <a:solidFill>
                  <a:schemeClr val="tx1"/>
                </a:solidFill>
              </a:rPr>
              <a:t>People who have gotten sick with COVID-19 may still benefit from getting vaccinated.</a:t>
            </a:r>
          </a:p>
        </p:txBody>
      </p:sp>
    </p:spTree>
    <p:extLst>
      <p:ext uri="{BB962C8B-B14F-4D97-AF65-F5344CB8AC3E}">
        <p14:creationId xmlns:p14="http://schemas.microsoft.com/office/powerpoint/2010/main" val="24498860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1D45CCB-932A-4A24-8761-BD9201E8175C}"/>
              </a:ext>
            </a:extLst>
          </p:cNvPr>
          <p:cNvSpPr txBox="1"/>
          <p:nvPr/>
        </p:nvSpPr>
        <p:spPr>
          <a:xfrm>
            <a:off x="4330641" y="1536174"/>
            <a:ext cx="7723136" cy="3785652"/>
          </a:xfrm>
          <a:prstGeom prst="rect">
            <a:avLst/>
          </a:prstGeom>
          <a:noFill/>
        </p:spPr>
        <p:txBody>
          <a:bodyPr wrap="square" rtlCol="0">
            <a:spAutoFit/>
          </a:bodyPr>
          <a:lstStyle/>
          <a:p>
            <a:pPr algn="ctr"/>
            <a:r>
              <a:rPr lang="en-US" sz="6000" dirty="0"/>
              <a:t>You can be vaccinated as soon as 14 days after testing positive for COVID-19.</a:t>
            </a:r>
          </a:p>
        </p:txBody>
      </p:sp>
      <p:pic>
        <p:nvPicPr>
          <p:cNvPr id="6" name="Graphic 5" descr="Eye dropper">
            <a:extLst>
              <a:ext uri="{FF2B5EF4-FFF2-40B4-BE49-F238E27FC236}">
                <a16:creationId xmlns:a16="http://schemas.microsoft.com/office/drawing/2014/main" id="{C89C439B-451F-4008-8630-82EBEA7EC19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436792" y="1840381"/>
            <a:ext cx="3177238" cy="3177238"/>
          </a:xfrm>
          <a:prstGeom prst="rect">
            <a:avLst/>
          </a:prstGeom>
        </p:spPr>
      </p:pic>
    </p:spTree>
    <p:extLst>
      <p:ext uri="{BB962C8B-B14F-4D97-AF65-F5344CB8AC3E}">
        <p14:creationId xmlns:p14="http://schemas.microsoft.com/office/powerpoint/2010/main" val="244079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CB2F2CE-FCE1-D646-ADCA-918B89EECD7B}"/>
              </a:ext>
            </a:extLst>
          </p:cNvPr>
          <p:cNvSpPr>
            <a:spLocks noGrp="1"/>
          </p:cNvSpPr>
          <p:nvPr>
            <p:ph type="title"/>
          </p:nvPr>
        </p:nvSpPr>
        <p:spPr>
          <a:xfrm>
            <a:off x="965030" y="963997"/>
            <a:ext cx="3254691" cy="4938361"/>
          </a:xfrm>
        </p:spPr>
        <p:txBody>
          <a:bodyPr anchor="ctr">
            <a:normAutofit/>
          </a:bodyPr>
          <a:lstStyle/>
          <a:p>
            <a:pPr algn="r"/>
            <a:r>
              <a:rPr lang="en-US" sz="4400" b="1" dirty="0">
                <a:solidFill>
                  <a:schemeClr val="tx1"/>
                </a:solidFill>
              </a:rPr>
              <a:t>I have severe medication or food allergies. May I take this vaccination?</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DF3429D-5643-204F-BBA2-6B9CDD7E3D55}"/>
              </a:ext>
            </a:extLst>
          </p:cNvPr>
          <p:cNvSpPr>
            <a:spLocks noGrp="1"/>
          </p:cNvSpPr>
          <p:nvPr>
            <p:ph idx="1"/>
          </p:nvPr>
        </p:nvSpPr>
        <p:spPr>
          <a:xfrm>
            <a:off x="5134882" y="963507"/>
            <a:ext cx="6135097" cy="4938851"/>
          </a:xfrm>
        </p:spPr>
        <p:txBody>
          <a:bodyPr anchor="ctr">
            <a:noAutofit/>
          </a:bodyPr>
          <a:lstStyle/>
          <a:p>
            <a:pPr marL="0" indent="0" algn="ctr">
              <a:buNone/>
            </a:pPr>
            <a:r>
              <a:rPr lang="en-US" sz="5400" dirty="0">
                <a:solidFill>
                  <a:schemeClr val="tx1"/>
                </a:solidFill>
              </a:rPr>
              <a:t>People with severe allergies should talk with a physician first. </a:t>
            </a:r>
          </a:p>
        </p:txBody>
      </p:sp>
    </p:spTree>
    <p:extLst>
      <p:ext uri="{BB962C8B-B14F-4D97-AF65-F5344CB8AC3E}">
        <p14:creationId xmlns:p14="http://schemas.microsoft.com/office/powerpoint/2010/main" val="13897635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8709B2-7576-4AEA-8F5E-C5301E5460E5}"/>
              </a:ext>
            </a:extLst>
          </p:cNvPr>
          <p:cNvSpPr txBox="1"/>
          <p:nvPr/>
        </p:nvSpPr>
        <p:spPr>
          <a:xfrm>
            <a:off x="2363972" y="962247"/>
            <a:ext cx="7298492" cy="4154984"/>
          </a:xfrm>
          <a:prstGeom prst="rect">
            <a:avLst/>
          </a:prstGeom>
          <a:noFill/>
        </p:spPr>
        <p:txBody>
          <a:bodyPr wrap="square" rtlCol="0">
            <a:spAutoFit/>
          </a:bodyPr>
          <a:lstStyle/>
          <a:p>
            <a:pPr algn="ctr"/>
            <a:r>
              <a:rPr lang="en-US" sz="6600" dirty="0"/>
              <a:t>Reach out to healthcare staff to discuss your health care needs.</a:t>
            </a:r>
          </a:p>
        </p:txBody>
      </p:sp>
    </p:spTree>
    <p:extLst>
      <p:ext uri="{BB962C8B-B14F-4D97-AF65-F5344CB8AC3E}">
        <p14:creationId xmlns:p14="http://schemas.microsoft.com/office/powerpoint/2010/main" val="20298822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FB49740-CDFD-F04C-8BAB-7CD4D72B2362}"/>
              </a:ext>
            </a:extLst>
          </p:cNvPr>
          <p:cNvSpPr>
            <a:spLocks noGrp="1"/>
          </p:cNvSpPr>
          <p:nvPr>
            <p:ph type="title"/>
          </p:nvPr>
        </p:nvSpPr>
        <p:spPr>
          <a:xfrm>
            <a:off x="965030" y="963997"/>
            <a:ext cx="3254691" cy="4938361"/>
          </a:xfrm>
        </p:spPr>
        <p:txBody>
          <a:bodyPr anchor="ctr">
            <a:normAutofit/>
          </a:bodyPr>
          <a:lstStyle/>
          <a:p>
            <a:pPr algn="r"/>
            <a:r>
              <a:rPr lang="en-US" sz="4400" b="1" dirty="0">
                <a:solidFill>
                  <a:schemeClr val="tx1"/>
                </a:solidFill>
              </a:rPr>
              <a:t>Will the </a:t>
            </a:r>
            <a:r>
              <a:rPr lang="en-US" sz="5400" b="1" dirty="0">
                <a:solidFill>
                  <a:schemeClr val="tx1"/>
                </a:solidFill>
              </a:rPr>
              <a:t>COVID-19</a:t>
            </a:r>
            <a:r>
              <a:rPr lang="en-US" sz="4400" b="1" dirty="0">
                <a:solidFill>
                  <a:schemeClr val="tx1"/>
                </a:solidFill>
              </a:rPr>
              <a:t> vaccine change my DNA?</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D36F64B-9D2E-E742-9CB3-C81ADAD56E3F}"/>
              </a:ext>
            </a:extLst>
          </p:cNvPr>
          <p:cNvSpPr>
            <a:spLocks noGrp="1"/>
          </p:cNvSpPr>
          <p:nvPr>
            <p:ph idx="1"/>
          </p:nvPr>
        </p:nvSpPr>
        <p:spPr>
          <a:xfrm>
            <a:off x="5134882" y="963507"/>
            <a:ext cx="6135097" cy="4938851"/>
          </a:xfrm>
        </p:spPr>
        <p:txBody>
          <a:bodyPr anchor="ctr">
            <a:noAutofit/>
          </a:bodyPr>
          <a:lstStyle/>
          <a:p>
            <a:pPr algn="ctr"/>
            <a:r>
              <a:rPr lang="en-US" sz="5400" dirty="0">
                <a:solidFill>
                  <a:schemeClr val="tx1"/>
                </a:solidFill>
              </a:rPr>
              <a:t>No. According to the National Society of Genetic Counselors, the genetic material in the vaccines is called mRNA, and it is different from DNA. </a:t>
            </a:r>
          </a:p>
        </p:txBody>
      </p:sp>
    </p:spTree>
    <p:extLst>
      <p:ext uri="{BB962C8B-B14F-4D97-AF65-F5344CB8AC3E}">
        <p14:creationId xmlns:p14="http://schemas.microsoft.com/office/powerpoint/2010/main" val="33075186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7416D45-E346-4C1F-8F60-F89A369499C8}"/>
              </a:ext>
            </a:extLst>
          </p:cNvPr>
          <p:cNvSpPr txBox="1"/>
          <p:nvPr/>
        </p:nvSpPr>
        <p:spPr>
          <a:xfrm>
            <a:off x="577102" y="1753290"/>
            <a:ext cx="11037796" cy="2862322"/>
          </a:xfrm>
          <a:prstGeom prst="rect">
            <a:avLst/>
          </a:prstGeom>
          <a:noFill/>
        </p:spPr>
        <p:txBody>
          <a:bodyPr wrap="square" rtlCol="0">
            <a:spAutoFit/>
          </a:bodyPr>
          <a:lstStyle/>
          <a:p>
            <a:pPr algn="ctr"/>
            <a:r>
              <a:rPr lang="en-US" sz="6000" dirty="0"/>
              <a:t>Rumors on the Internet about the vaccine changing DNA have been proven false by trusted sources.</a:t>
            </a:r>
          </a:p>
        </p:txBody>
      </p:sp>
    </p:spTree>
    <p:extLst>
      <p:ext uri="{BB962C8B-B14F-4D97-AF65-F5344CB8AC3E}">
        <p14:creationId xmlns:p14="http://schemas.microsoft.com/office/powerpoint/2010/main" val="30236595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E3AC555-B4A1-814F-AF34-7BCF55EE5C72}"/>
              </a:ext>
            </a:extLst>
          </p:cNvPr>
          <p:cNvSpPr>
            <a:spLocks noGrp="1"/>
          </p:cNvSpPr>
          <p:nvPr>
            <p:ph type="title"/>
          </p:nvPr>
        </p:nvSpPr>
        <p:spPr>
          <a:xfrm>
            <a:off x="965030" y="963997"/>
            <a:ext cx="3254691" cy="4938361"/>
          </a:xfrm>
        </p:spPr>
        <p:txBody>
          <a:bodyPr anchor="ctr">
            <a:normAutofit/>
          </a:bodyPr>
          <a:lstStyle/>
          <a:p>
            <a:pPr algn="r"/>
            <a:r>
              <a:rPr lang="en-US" sz="4400" b="1" dirty="0">
                <a:solidFill>
                  <a:schemeClr val="tx1"/>
                </a:solidFill>
              </a:rPr>
              <a:t>Will this vaccination work for all ages, races and ethnicities?</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281C8D8-ACE4-124C-8148-A706F92D5B7B}"/>
              </a:ext>
            </a:extLst>
          </p:cNvPr>
          <p:cNvSpPr>
            <a:spLocks noGrp="1"/>
          </p:cNvSpPr>
          <p:nvPr>
            <p:ph idx="1"/>
          </p:nvPr>
        </p:nvSpPr>
        <p:spPr>
          <a:xfrm>
            <a:off x="5134882" y="963507"/>
            <a:ext cx="6135097" cy="4938851"/>
          </a:xfrm>
        </p:spPr>
        <p:txBody>
          <a:bodyPr anchor="ctr">
            <a:normAutofit/>
          </a:bodyPr>
          <a:lstStyle/>
          <a:p>
            <a:pPr marL="0" indent="0" algn="ctr">
              <a:buNone/>
            </a:pPr>
            <a:r>
              <a:rPr lang="en-US" sz="6600" dirty="0">
                <a:solidFill>
                  <a:schemeClr val="tx1"/>
                </a:solidFill>
              </a:rPr>
              <a:t>The vaccine is equally effective across different ethnic and racial groups.</a:t>
            </a:r>
          </a:p>
        </p:txBody>
      </p:sp>
    </p:spTree>
    <p:extLst>
      <p:ext uri="{BB962C8B-B14F-4D97-AF65-F5344CB8AC3E}">
        <p14:creationId xmlns:p14="http://schemas.microsoft.com/office/powerpoint/2010/main" val="4272881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4AD856-B1A7-4B2A-A68C-96833611BD8A}"/>
              </a:ext>
            </a:extLst>
          </p:cNvPr>
          <p:cNvSpPr txBox="1"/>
          <p:nvPr/>
        </p:nvSpPr>
        <p:spPr>
          <a:xfrm>
            <a:off x="1306033" y="1733108"/>
            <a:ext cx="9579934" cy="2308324"/>
          </a:xfrm>
          <a:prstGeom prst="rect">
            <a:avLst/>
          </a:prstGeom>
          <a:noFill/>
        </p:spPr>
        <p:txBody>
          <a:bodyPr wrap="square" rtlCol="0">
            <a:spAutoFit/>
          </a:bodyPr>
          <a:lstStyle/>
          <a:p>
            <a:pPr algn="ctr"/>
            <a:r>
              <a:rPr lang="en-US" sz="7200" dirty="0"/>
              <a:t>You will not be disciplined if you say no.</a:t>
            </a:r>
          </a:p>
        </p:txBody>
      </p:sp>
    </p:spTree>
    <p:extLst>
      <p:ext uri="{BB962C8B-B14F-4D97-AF65-F5344CB8AC3E}">
        <p14:creationId xmlns:p14="http://schemas.microsoft.com/office/powerpoint/2010/main" val="8525701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04CEEF7-D6F8-4461-A847-88F54804DDDD}"/>
              </a:ext>
            </a:extLst>
          </p:cNvPr>
          <p:cNvSpPr txBox="1"/>
          <p:nvPr/>
        </p:nvSpPr>
        <p:spPr>
          <a:xfrm>
            <a:off x="1598428" y="1504276"/>
            <a:ext cx="9385004" cy="4524315"/>
          </a:xfrm>
          <a:prstGeom prst="rect">
            <a:avLst/>
          </a:prstGeom>
          <a:noFill/>
        </p:spPr>
        <p:txBody>
          <a:bodyPr wrap="square" rtlCol="0">
            <a:spAutoFit/>
          </a:bodyPr>
          <a:lstStyle/>
          <a:p>
            <a:pPr algn="ctr"/>
            <a:r>
              <a:rPr lang="en-US" sz="7200" dirty="0"/>
              <a:t>Its effectiveness is slightly lower in people 65 and older.</a:t>
            </a:r>
          </a:p>
          <a:p>
            <a:pPr algn="ctr"/>
            <a:endParaRPr lang="en-US" sz="7200" dirty="0"/>
          </a:p>
        </p:txBody>
      </p:sp>
    </p:spTree>
    <p:extLst>
      <p:ext uri="{BB962C8B-B14F-4D97-AF65-F5344CB8AC3E}">
        <p14:creationId xmlns:p14="http://schemas.microsoft.com/office/powerpoint/2010/main" val="35697544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r. Kizzmekia “Kizzy” Corbett, the Black woman who co-led the National Institutes of Health team that discovered Moderna’s coronavirus vaccine, lends a supportive hand Friday as the Rev. Jesse Jackson receives the vaccine from Roseland Community Hospital physician Kiran Chekka. It’s part of efforts by Black community leaders to battle distrust of the vaccine in that community.">
            <a:extLst>
              <a:ext uri="{FF2B5EF4-FFF2-40B4-BE49-F238E27FC236}">
                <a16:creationId xmlns:a16="http://schemas.microsoft.com/office/drawing/2014/main" id="{A2CA4EA1-2475-4D61-AB05-CEA45CFEAB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7180" y="195520"/>
            <a:ext cx="6277640" cy="418509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3B2F45A-4FA9-42BD-8CE2-3F8B9D601D85}"/>
              </a:ext>
            </a:extLst>
          </p:cNvPr>
          <p:cNvSpPr txBox="1"/>
          <p:nvPr/>
        </p:nvSpPr>
        <p:spPr>
          <a:xfrm>
            <a:off x="393405" y="4401877"/>
            <a:ext cx="11536324" cy="2062103"/>
          </a:xfrm>
          <a:prstGeom prst="rect">
            <a:avLst/>
          </a:prstGeom>
          <a:noFill/>
        </p:spPr>
        <p:txBody>
          <a:bodyPr wrap="square" rtlCol="0">
            <a:spAutoFit/>
          </a:bodyPr>
          <a:lstStyle/>
          <a:p>
            <a:pPr algn="ctr"/>
            <a:r>
              <a:rPr lang="en-US" sz="3200" b="1" dirty="0"/>
              <a:t>Dr. Kizzmekia “Kizzy” Corbett, the Black woman who co-led the National Institutes of Health team that discovered Moderna’s coronavirus vaccine, lends a supportive hand as the Rev. Jesse Jackson receives the vaccine.</a:t>
            </a:r>
          </a:p>
        </p:txBody>
      </p:sp>
    </p:spTree>
    <p:extLst>
      <p:ext uri="{BB962C8B-B14F-4D97-AF65-F5344CB8AC3E}">
        <p14:creationId xmlns:p14="http://schemas.microsoft.com/office/powerpoint/2010/main" val="18596409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A41556-7598-435F-A5AD-930E52383F36}"/>
              </a:ext>
            </a:extLst>
          </p:cNvPr>
          <p:cNvSpPr txBox="1"/>
          <p:nvPr/>
        </p:nvSpPr>
        <p:spPr>
          <a:xfrm>
            <a:off x="1023257" y="2115880"/>
            <a:ext cx="10145486" cy="3785652"/>
          </a:xfrm>
          <a:prstGeom prst="rect">
            <a:avLst/>
          </a:prstGeom>
          <a:noFill/>
        </p:spPr>
        <p:txBody>
          <a:bodyPr wrap="square" rtlCol="0">
            <a:spAutoFit/>
          </a:bodyPr>
          <a:lstStyle/>
          <a:p>
            <a:pPr algn="ctr"/>
            <a:r>
              <a:rPr lang="en-US" sz="6000" dirty="0"/>
              <a:t>If you have additional questions about the COVID-19 vaccine, please reach out to healthcare staff at your facility.</a:t>
            </a:r>
          </a:p>
        </p:txBody>
      </p:sp>
      <p:pic>
        <p:nvPicPr>
          <p:cNvPr id="4" name="Picture 3">
            <a:extLst>
              <a:ext uri="{FF2B5EF4-FFF2-40B4-BE49-F238E27FC236}">
                <a16:creationId xmlns:a16="http://schemas.microsoft.com/office/drawing/2014/main" id="{3C018844-55F1-4516-80D4-25BFE90F1FDC}"/>
              </a:ext>
            </a:extLst>
          </p:cNvPr>
          <p:cNvPicPr>
            <a:picLocks noChangeAspect="1"/>
          </p:cNvPicPr>
          <p:nvPr/>
        </p:nvPicPr>
        <p:blipFill>
          <a:blip r:embed="rId2"/>
          <a:stretch>
            <a:fillRect/>
          </a:stretch>
        </p:blipFill>
        <p:spPr>
          <a:xfrm rot="20604832">
            <a:off x="5027133" y="9087"/>
            <a:ext cx="2137732" cy="2548966"/>
          </a:xfrm>
          <a:prstGeom prst="rect">
            <a:avLst/>
          </a:prstGeom>
        </p:spPr>
      </p:pic>
    </p:spTree>
    <p:extLst>
      <p:ext uri="{BB962C8B-B14F-4D97-AF65-F5344CB8AC3E}">
        <p14:creationId xmlns:p14="http://schemas.microsoft.com/office/powerpoint/2010/main" val="2277917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FCB507-F0E9-4877-935F-EF383D787114}"/>
              </a:ext>
            </a:extLst>
          </p:cNvPr>
          <p:cNvSpPr txBox="1"/>
          <p:nvPr/>
        </p:nvSpPr>
        <p:spPr>
          <a:xfrm>
            <a:off x="1263502" y="1367687"/>
            <a:ext cx="9813851" cy="3416320"/>
          </a:xfrm>
          <a:prstGeom prst="rect">
            <a:avLst/>
          </a:prstGeom>
          <a:noFill/>
        </p:spPr>
        <p:txBody>
          <a:bodyPr wrap="square" rtlCol="0">
            <a:spAutoFit/>
          </a:bodyPr>
          <a:lstStyle/>
          <a:p>
            <a:pPr algn="ctr"/>
            <a:r>
              <a:rPr lang="en-US" sz="7200" dirty="0"/>
              <a:t>The COVID-19 vaccines are not developed by the state or IDOC.</a:t>
            </a:r>
          </a:p>
        </p:txBody>
      </p:sp>
    </p:spTree>
    <p:extLst>
      <p:ext uri="{BB962C8B-B14F-4D97-AF65-F5344CB8AC3E}">
        <p14:creationId xmlns:p14="http://schemas.microsoft.com/office/powerpoint/2010/main" val="3173099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0F291B-0D36-4FE9-A5EC-11F9789F5B58}"/>
              </a:ext>
            </a:extLst>
          </p:cNvPr>
          <p:cNvSpPr txBox="1"/>
          <p:nvPr/>
        </p:nvSpPr>
        <p:spPr>
          <a:xfrm>
            <a:off x="1773865" y="1060748"/>
            <a:ext cx="8644270" cy="4154984"/>
          </a:xfrm>
          <a:prstGeom prst="rect">
            <a:avLst/>
          </a:prstGeom>
          <a:noFill/>
        </p:spPr>
        <p:txBody>
          <a:bodyPr wrap="square" rtlCol="0">
            <a:spAutoFit/>
          </a:bodyPr>
          <a:lstStyle/>
          <a:p>
            <a:pPr algn="ctr"/>
            <a:r>
              <a:rPr lang="en-US" sz="6600" dirty="0"/>
              <a:t>They are the same vaccines that staff and communities on the outside will be getting.</a:t>
            </a:r>
          </a:p>
        </p:txBody>
      </p:sp>
    </p:spTree>
    <p:extLst>
      <p:ext uri="{BB962C8B-B14F-4D97-AF65-F5344CB8AC3E}">
        <p14:creationId xmlns:p14="http://schemas.microsoft.com/office/powerpoint/2010/main" val="1103255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591BCF-F225-4FB0-9252-9A46FDD9AA81}"/>
              </a:ext>
            </a:extLst>
          </p:cNvPr>
          <p:cNvSpPr txBox="1"/>
          <p:nvPr/>
        </p:nvSpPr>
        <p:spPr>
          <a:xfrm>
            <a:off x="115186" y="457200"/>
            <a:ext cx="11961628" cy="5632311"/>
          </a:xfrm>
          <a:prstGeom prst="rect">
            <a:avLst/>
          </a:prstGeom>
          <a:noFill/>
        </p:spPr>
        <p:txBody>
          <a:bodyPr wrap="square" rtlCol="0">
            <a:spAutoFit/>
          </a:bodyPr>
          <a:lstStyle/>
          <a:p>
            <a:pPr algn="ctr"/>
            <a:r>
              <a:rPr lang="en-US" sz="7200" dirty="0"/>
              <a:t>The Centers for Disease Control (CDC) reports increasing evidence that communities of color are experiencing higher infection rates.</a:t>
            </a:r>
          </a:p>
        </p:txBody>
      </p:sp>
    </p:spTree>
    <p:extLst>
      <p:ext uri="{BB962C8B-B14F-4D97-AF65-F5344CB8AC3E}">
        <p14:creationId xmlns:p14="http://schemas.microsoft.com/office/powerpoint/2010/main" val="1025114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67421B-849D-4CAD-8CC5-785A2920C756}"/>
              </a:ext>
            </a:extLst>
          </p:cNvPr>
          <p:cNvSpPr txBox="1"/>
          <p:nvPr/>
        </p:nvSpPr>
        <p:spPr>
          <a:xfrm>
            <a:off x="194930" y="850603"/>
            <a:ext cx="11802140" cy="4708981"/>
          </a:xfrm>
          <a:prstGeom prst="rect">
            <a:avLst/>
          </a:prstGeom>
          <a:noFill/>
        </p:spPr>
        <p:txBody>
          <a:bodyPr wrap="square" rtlCol="0">
            <a:spAutoFit/>
          </a:bodyPr>
          <a:lstStyle/>
          <a:p>
            <a:pPr algn="ctr"/>
            <a:r>
              <a:rPr lang="en-US" sz="6000" dirty="0"/>
              <a:t>Contributing factors include access to health care, the rate of uninsured people, occupational hazards related to essential worker status, housing conditions and racial discrimination.</a:t>
            </a:r>
          </a:p>
        </p:txBody>
      </p:sp>
    </p:spTree>
    <p:extLst>
      <p:ext uri="{BB962C8B-B14F-4D97-AF65-F5344CB8AC3E}">
        <p14:creationId xmlns:p14="http://schemas.microsoft.com/office/powerpoint/2010/main" val="3766602031"/>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F8B78395ED5C4BA29EB9BFEFBFED3C" ma:contentTypeVersion="2" ma:contentTypeDescription="Create a new document." ma:contentTypeScope="" ma:versionID="e2039f6c8929fcb0ae3d012cf2d37c4f">
  <xsd:schema xmlns:xsd="http://www.w3.org/2001/XMLSchema" xmlns:xs="http://www.w3.org/2001/XMLSchema" xmlns:p="http://schemas.microsoft.com/office/2006/metadata/properties" xmlns:ns1="http://schemas.microsoft.com/sharepoint/v3" targetNamespace="http://schemas.microsoft.com/office/2006/metadata/properties" ma:root="true" ma:fieldsID="37003e4d29611933e7600a4598f531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24809F6-B0FF-416A-B5D4-A1B20DF57D28}"/>
</file>

<file path=customXml/itemProps2.xml><?xml version="1.0" encoding="utf-8"?>
<ds:datastoreItem xmlns:ds="http://schemas.openxmlformats.org/officeDocument/2006/customXml" ds:itemID="{A2D80EC3-C42F-4DE1-8E1E-8BCB4AD93965}"/>
</file>

<file path=customXml/itemProps3.xml><?xml version="1.0" encoding="utf-8"?>
<ds:datastoreItem xmlns:ds="http://schemas.openxmlformats.org/officeDocument/2006/customXml" ds:itemID="{8D7683FA-4BD1-4705-AF56-4FCC190A1439}"/>
</file>

<file path=docProps/app.xml><?xml version="1.0" encoding="utf-8"?>
<Properties xmlns="http://schemas.openxmlformats.org/officeDocument/2006/extended-properties" xmlns:vt="http://schemas.openxmlformats.org/officeDocument/2006/docPropsVTypes">
  <TotalTime>197</TotalTime>
  <Words>1117</Words>
  <Application>Microsoft Office PowerPoint</Application>
  <PresentationFormat>Widescreen</PresentationFormat>
  <Paragraphs>81</Paragraphs>
  <Slides>52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Calibri</vt:lpstr>
      <vt:lpstr>Calibri Light</vt:lpstr>
      <vt:lpstr>Gabriola</vt:lpstr>
      <vt:lpstr>Retrospect</vt:lpstr>
      <vt:lpstr> Understanding the COVID-19 Vaccine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FREQUENTLY  ASKED QUESTIONS</vt:lpstr>
      <vt:lpstr>Is the COVID-19 vaccination safe?</vt:lpstr>
      <vt:lpstr>PowerPoint Presentation</vt:lpstr>
      <vt:lpstr>PowerPoint Presentation</vt:lpstr>
      <vt:lpstr>Should I worry about side effects?</vt:lpstr>
      <vt:lpstr>PowerPoint Presentation</vt:lpstr>
      <vt:lpstr>PowerPoint Presentation</vt:lpstr>
      <vt:lpstr>These side effects are a sign of an immune system kicking into gear. They do not signal that the vaccine is unsafe.  </vt:lpstr>
      <vt:lpstr>When can I get vaccinated?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much will I have to pay for the vaccine?</vt:lpstr>
      <vt:lpstr>How long will it take for me to be protected?</vt:lpstr>
      <vt:lpstr>Was the development of this vaccine rushed?</vt:lpstr>
      <vt:lpstr>The vaccine was still subjected to the same testing that all vaccines must complete to make sure they are safe and effective.</vt:lpstr>
      <vt:lpstr>Do I need to wear a mask after being vaccinated?</vt:lpstr>
      <vt:lpstr>Does the new vaccine contain any COVID-19 virus?</vt:lpstr>
      <vt:lpstr>How long will my immunity last after the vaccination?</vt:lpstr>
      <vt:lpstr>Are there new strains of the COVID-19 virus?</vt:lpstr>
      <vt:lpstr>PowerPoint Presentation</vt:lpstr>
      <vt:lpstr>PowerPoint Presentation</vt:lpstr>
      <vt:lpstr>Will the COVID-19 vaccine cause me to test positive for COVID-19?</vt:lpstr>
      <vt:lpstr>  Should I get vaccinated if I have already had COVID-19?</vt:lpstr>
      <vt:lpstr>PowerPoint Presentation</vt:lpstr>
      <vt:lpstr>I have severe medication or food allergies. May I take this vaccination?</vt:lpstr>
      <vt:lpstr>PowerPoint Presentation</vt:lpstr>
      <vt:lpstr>Will the COVID-19 vaccine change my DNA?</vt:lpstr>
      <vt:lpstr>PowerPoint Presentation</vt:lpstr>
      <vt:lpstr>Will this vaccination work for all ages, races and ethnicities?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COVID-19 Vaccination  Is It right for me?  Facts about the new COVID-19 vaccine</dc:title>
  <dc:creator>Hess, Lindsey</dc:creator>
  <cp:lastModifiedBy>Hess, Lindsey</cp:lastModifiedBy>
  <cp:revision>49</cp:revision>
  <dcterms:created xsi:type="dcterms:W3CDTF">2021-01-25T01:40:53Z</dcterms:created>
  <dcterms:modified xsi:type="dcterms:W3CDTF">2021-02-01T16:15:50Z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0x010100D2F8B78395ED5C4BA29EB9BFEFBFED3C</vt:lpwstr>
  </property>
</Properties>
</file>