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1.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15.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Slides/notesSlide1.xml" ContentType="application/vnd.openxmlformats-officedocument.presentationml.notesSlide+xml"/>
  <Override PartName="/ppt/slideLayouts/slideLayout8.xml" ContentType="application/vnd.openxmlformats-officedocument.presentationml.slideLayout+xml"/>
  <Override PartName="/ppt/slideLayouts/slideLayout5.xml" ContentType="application/vnd.openxmlformats-officedocument.presentationml.slideLayout+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9.xml" ContentType="application/vnd.openxmlformats-officedocument.presentationml.slideLayout+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64" r:id="rId2"/>
    <p:sldId id="266" r:id="rId3"/>
    <p:sldId id="271" r:id="rId4"/>
    <p:sldId id="268" r:id="rId5"/>
    <p:sldId id="275" r:id="rId6"/>
    <p:sldId id="276" r:id="rId7"/>
    <p:sldId id="274" r:id="rId8"/>
    <p:sldId id="277" r:id="rId9"/>
    <p:sldId id="278" r:id="rId10"/>
    <p:sldId id="272" r:id="rId11"/>
    <p:sldId id="269" r:id="rId12"/>
    <p:sldId id="273" r:id="rId13"/>
    <p:sldId id="279" r:id="rId14"/>
    <p:sldId id="270" r:id="rId15"/>
    <p:sldId id="280"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2" autoAdjust="0"/>
    <p:restoredTop sz="94639" autoAdjust="0"/>
  </p:normalViewPr>
  <p:slideViewPr>
    <p:cSldViewPr>
      <p:cViewPr varScale="1">
        <p:scale>
          <a:sx n="103" d="100"/>
          <a:sy n="103" d="100"/>
        </p:scale>
        <p:origin x="-62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2FCA001-6206-4A5B-A7EF-43E8F05864AC}" type="datetimeFigureOut">
              <a:rPr lang="en-US" smtClean="0"/>
              <a:t>11/15/2017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07174C0-B7BB-4499-BCEE-A06591776F92}" type="slidenum">
              <a:rPr lang="en-US" smtClean="0"/>
              <a:t>‹#›</a:t>
            </a:fld>
            <a:endParaRPr lang="en-US"/>
          </a:p>
        </p:txBody>
      </p:sp>
    </p:spTree>
    <p:extLst>
      <p:ext uri="{BB962C8B-B14F-4D97-AF65-F5344CB8AC3E}">
        <p14:creationId xmlns:p14="http://schemas.microsoft.com/office/powerpoint/2010/main" val="23777583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7174C0-B7BB-4499-BCEE-A06591776F92}" type="slidenum">
              <a:rPr lang="en-US" smtClean="0"/>
              <a:t>13</a:t>
            </a:fld>
            <a:endParaRPr lang="en-US"/>
          </a:p>
        </p:txBody>
      </p:sp>
    </p:spTree>
    <p:extLst>
      <p:ext uri="{BB962C8B-B14F-4D97-AF65-F5344CB8AC3E}">
        <p14:creationId xmlns:p14="http://schemas.microsoft.com/office/powerpoint/2010/main" val="29980019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11/15/2017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11/15/2017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11/15/2017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file:///C:/Users/jacob.harlow/Desktop/Courtroom%20Visuals%20Materials/Text.pptx" TargetMode="External"/><Relationship Id="rId2" Type="http://schemas.openxmlformats.org/officeDocument/2006/relationships/hyperlink" Target="file:///C:/Users/jacob.harlow/Desktop/Courtroom%20Visuals%20Materials/Movement.pptx" TargetMode="External"/><Relationship Id="rId1" Type="http://schemas.openxmlformats.org/officeDocument/2006/relationships/slideLayout" Target="../slideLayouts/slideLayout7.xml"/><Relationship Id="rId5" Type="http://schemas.openxmlformats.org/officeDocument/2006/relationships/image" Target="../media/image2.jpg"/><Relationship Id="rId4" Type="http://schemas.openxmlformats.org/officeDocument/2006/relationships/hyperlink" Target="file:///C:/Users/jacob.harlow/Desktop/Courtroom%20Visuals%20Materials/Audio.pptx"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file:///C:/Users/jacob.harlow/Desktop/Courtroom%20Visuals%20Materials/Text.pptx" TargetMode="External"/><Relationship Id="rId2" Type="http://schemas.openxmlformats.org/officeDocument/2006/relationships/hyperlink" Target="file:///C:/Users/jacob.harlow/Desktop/Courtroom%20Visuals%20Materials/Movement.pptx" TargetMode="External"/><Relationship Id="rId1" Type="http://schemas.openxmlformats.org/officeDocument/2006/relationships/slideLayout" Target="../slideLayouts/slideLayout7.xml"/><Relationship Id="rId5" Type="http://schemas.openxmlformats.org/officeDocument/2006/relationships/image" Target="../media/image2.jpg"/><Relationship Id="rId4" Type="http://schemas.openxmlformats.org/officeDocument/2006/relationships/hyperlink" Target="file:///C:/Users/jacob.harlow/Desktop/Courtroom%20Visuals%20Materials/Audio.pptx"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file:///C:/Users/jacob.harlow/Desktop/Courtroom%20Visuals%20Materials/Movement.pptx"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jpg"/><Relationship Id="rId5" Type="http://schemas.openxmlformats.org/officeDocument/2006/relationships/hyperlink" Target="file:///C:/Users/jacob.harlow/Desktop/Courtroom%20Visuals%20Materials/Audio.pptx" TargetMode="External"/><Relationship Id="rId4" Type="http://schemas.openxmlformats.org/officeDocument/2006/relationships/hyperlink" Target="file:///C:/Users/jacob.harlow/Desktop/Courtroom%20Visuals%20Materials/Text.pptx"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file:///C:/Users/jacob.harlow/Desktop/Courtroom%20Visuals%20Materials/Text.pptx" TargetMode="External"/><Relationship Id="rId2" Type="http://schemas.openxmlformats.org/officeDocument/2006/relationships/hyperlink" Target="file:///C:/Users/jacob.harlow/Desktop/Courtroom%20Visuals%20Materials/Movement.pptx" TargetMode="External"/><Relationship Id="rId1" Type="http://schemas.openxmlformats.org/officeDocument/2006/relationships/slideLayout" Target="../slideLayouts/slideLayout7.xml"/><Relationship Id="rId5" Type="http://schemas.openxmlformats.org/officeDocument/2006/relationships/image" Target="../media/image2.jpg"/><Relationship Id="rId4" Type="http://schemas.openxmlformats.org/officeDocument/2006/relationships/hyperlink" Target="file:///C:/Users/jacob.harlow/Desktop/Courtroom%20Visuals%20Materials/Audio.pptx"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file:///C:/Users/jacob.harlow/Desktop/Courtroom%20Visuals%20Materials/Text.pptx" TargetMode="External"/><Relationship Id="rId2" Type="http://schemas.openxmlformats.org/officeDocument/2006/relationships/hyperlink" Target="file:///C:/Users/jacob.harlow/Desktop/Courtroom%20Visuals%20Materials/Movement.pptx" TargetMode="External"/><Relationship Id="rId1" Type="http://schemas.openxmlformats.org/officeDocument/2006/relationships/slideLayout" Target="../slideLayouts/slideLayout7.xml"/><Relationship Id="rId5" Type="http://schemas.openxmlformats.org/officeDocument/2006/relationships/image" Target="../media/image2.jpg"/><Relationship Id="rId4" Type="http://schemas.openxmlformats.org/officeDocument/2006/relationships/hyperlink" Target="file:///C:/Users/jacob.harlow/Desktop/Courtroom%20Visuals%20Materials/Audio.pptx"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file:///C:/Users/jacob.harlow/Desktop/Courtroom%20Visuals%20Materials/Text.pptx" TargetMode="External"/><Relationship Id="rId2" Type="http://schemas.openxmlformats.org/officeDocument/2006/relationships/hyperlink" Target="file:///C:/Users/jacob.harlow/Desktop/Courtroom%20Visuals%20Materials/Movement.pptx" TargetMode="External"/><Relationship Id="rId1" Type="http://schemas.openxmlformats.org/officeDocument/2006/relationships/slideLayout" Target="../slideLayouts/slideLayout7.xml"/><Relationship Id="rId5" Type="http://schemas.openxmlformats.org/officeDocument/2006/relationships/image" Target="../media/image2.jpg"/><Relationship Id="rId4" Type="http://schemas.openxmlformats.org/officeDocument/2006/relationships/hyperlink" Target="file:///C:/Users/jacob.harlow/Desktop/Courtroom%20Visuals%20Materials/Audio.pptx"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7.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7.xml"/><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7.xml"/><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3" Type="http://schemas.openxmlformats.org/officeDocument/2006/relationships/hyperlink" Target="file:///C:/Users/jacob.harlow/Desktop/Courtroom%20Visuals%20Materials/Text.pptx" TargetMode="External"/><Relationship Id="rId2" Type="http://schemas.openxmlformats.org/officeDocument/2006/relationships/hyperlink" Target="file:///C:/Users/jacob.harlow/Desktop/Courtroom%20Visuals%20Materials/Movement.pptx" TargetMode="External"/><Relationship Id="rId1" Type="http://schemas.openxmlformats.org/officeDocument/2006/relationships/slideLayout" Target="../slideLayouts/slideLayout7.xml"/><Relationship Id="rId5" Type="http://schemas.openxmlformats.org/officeDocument/2006/relationships/image" Target="../media/image2.jpg"/><Relationship Id="rId4" Type="http://schemas.openxmlformats.org/officeDocument/2006/relationships/hyperlink" Target="file:///C:/Users/jacob.harlow/Desktop/Courtroom%20Visuals%20Materials/Audio.pptx"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381000"/>
            <a:ext cx="8382000" cy="1323439"/>
          </a:xfrm>
          <a:prstGeom prst="rect">
            <a:avLst/>
          </a:prstGeom>
          <a:noFill/>
        </p:spPr>
        <p:txBody>
          <a:bodyPr wrap="square" rtlCol="0">
            <a:spAutoFit/>
          </a:bodyPr>
          <a:lstStyle/>
          <a:p>
            <a:pPr algn="ctr"/>
            <a:r>
              <a:rPr lang="en-US" sz="4000" dirty="0" smtClean="0">
                <a:solidFill>
                  <a:srgbClr val="FFFF00"/>
                </a:solidFill>
                <a:effectLst>
                  <a:outerShdw blurRad="50800" dist="50800" dir="2700000" algn="ctr" rotWithShape="0">
                    <a:schemeClr val="tx1"/>
                  </a:outerShdw>
                </a:effectLst>
              </a:rPr>
              <a:t>Illinois Standards for Sex Offender Treatment and Evaluation</a:t>
            </a:r>
            <a:endParaRPr lang="en-US" sz="4000" dirty="0">
              <a:solidFill>
                <a:srgbClr val="FFFF00"/>
              </a:solidFill>
              <a:effectLst>
                <a:outerShdw blurRad="50800" dist="50800" dir="2700000" algn="ctr" rotWithShape="0">
                  <a:schemeClr val="tx1"/>
                </a:outerShdw>
              </a:effectLst>
            </a:endParaRPr>
          </a:p>
        </p:txBody>
      </p:sp>
      <p:sp>
        <p:nvSpPr>
          <p:cNvPr id="3" name="TextBox 2"/>
          <p:cNvSpPr txBox="1"/>
          <p:nvPr/>
        </p:nvSpPr>
        <p:spPr>
          <a:xfrm>
            <a:off x="381000" y="1828800"/>
            <a:ext cx="8382000" cy="1477328"/>
          </a:xfrm>
          <a:prstGeom prst="rect">
            <a:avLst/>
          </a:prstGeom>
          <a:noFill/>
        </p:spPr>
        <p:txBody>
          <a:bodyPr wrap="square" rtlCol="0">
            <a:spAutoFit/>
          </a:bodyPr>
          <a:lstStyle/>
          <a:p>
            <a:pPr algn="ctr"/>
            <a:r>
              <a:rPr lang="en-US" dirty="0" smtClean="0">
                <a:solidFill>
                  <a:schemeClr val="bg1"/>
                </a:solidFill>
                <a:effectLst>
                  <a:outerShdw blurRad="50800" dist="50800" dir="2700000" algn="ctr" rotWithShape="0">
                    <a:schemeClr val="tx1"/>
                  </a:outerShdw>
                </a:effectLst>
              </a:rPr>
              <a:t>Jacob </a:t>
            </a:r>
            <a:r>
              <a:rPr lang="en-US" dirty="0">
                <a:solidFill>
                  <a:schemeClr val="bg1"/>
                </a:solidFill>
                <a:effectLst>
                  <a:outerShdw blurRad="50800" dist="50800" dir="2700000" algn="ctr" rotWithShape="0">
                    <a:schemeClr val="tx1"/>
                  </a:outerShdw>
                </a:effectLst>
              </a:rPr>
              <a:t>Harlow</a:t>
            </a:r>
          </a:p>
          <a:p>
            <a:pPr algn="ctr"/>
            <a:r>
              <a:rPr lang="en-US" dirty="0" smtClean="0">
                <a:solidFill>
                  <a:schemeClr val="bg1"/>
                </a:solidFill>
                <a:effectLst>
                  <a:outerShdw blurRad="50800" dist="50800" dir="2700000" algn="ctr" rotWithShape="0">
                    <a:schemeClr val="tx1"/>
                  </a:outerShdw>
                </a:effectLst>
              </a:rPr>
              <a:t>McLean County Assistant </a:t>
            </a:r>
            <a:r>
              <a:rPr lang="en-US" dirty="0">
                <a:solidFill>
                  <a:schemeClr val="bg1"/>
                </a:solidFill>
                <a:effectLst>
                  <a:outerShdw blurRad="50800" dist="50800" dir="2700000" algn="ctr" rotWithShape="0">
                    <a:schemeClr val="tx1"/>
                  </a:outerShdw>
                </a:effectLst>
              </a:rPr>
              <a:t>State’s Attorney</a:t>
            </a:r>
          </a:p>
          <a:p>
            <a:pPr algn="ctr"/>
            <a:r>
              <a:rPr lang="en-US" dirty="0">
                <a:solidFill>
                  <a:schemeClr val="bg1"/>
                </a:solidFill>
                <a:effectLst>
                  <a:outerShdw blurRad="50800" dist="50800" dir="2700000" algn="ctr" rotWithShape="0">
                    <a:schemeClr val="tx1"/>
                  </a:outerShdw>
                </a:effectLst>
              </a:rPr>
              <a:t>Office: 309-888-5406</a:t>
            </a:r>
          </a:p>
          <a:p>
            <a:pPr algn="ctr"/>
            <a:r>
              <a:rPr lang="en-US" dirty="0">
                <a:solidFill>
                  <a:schemeClr val="bg1"/>
                </a:solidFill>
                <a:effectLst>
                  <a:outerShdw blurRad="50800" dist="50800" dir="2700000" algn="ctr" rotWithShape="0">
                    <a:schemeClr val="tx1"/>
                  </a:outerShdw>
                </a:effectLst>
              </a:rPr>
              <a:t>Cell: 573-301-3591</a:t>
            </a:r>
          </a:p>
          <a:p>
            <a:pPr algn="ctr"/>
            <a:r>
              <a:rPr lang="en-US" dirty="0">
                <a:solidFill>
                  <a:schemeClr val="bg1"/>
                </a:solidFill>
                <a:effectLst>
                  <a:outerShdw blurRad="50800" dist="50800" dir="2700000" algn="ctr" rotWithShape="0">
                    <a:schemeClr val="tx1"/>
                  </a:outerShdw>
                </a:effectLst>
              </a:rPr>
              <a:t>Email:  jacob.harlow@mcleancountyil.gov</a:t>
            </a:r>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11186" t="15552" r="7916"/>
          <a:stretch/>
        </p:blipFill>
        <p:spPr>
          <a:xfrm>
            <a:off x="3409372" y="3453837"/>
            <a:ext cx="2325256" cy="3236370"/>
          </a:xfrm>
          <a:prstGeom prst="rect">
            <a:avLst/>
          </a:prstGeom>
          <a:ln w="38100">
            <a:solidFill>
              <a:srgbClr val="FF0000"/>
            </a:solidFill>
          </a:ln>
          <a:effectLst>
            <a:outerShdw blurRad="50800" dist="50800" dir="2700000" algn="ctr" rotWithShape="0">
              <a:schemeClr val="tx1"/>
            </a:outerShdw>
          </a:effectLst>
        </p:spPr>
      </p:pic>
    </p:spTree>
    <p:extLst>
      <p:ext uri="{BB962C8B-B14F-4D97-AF65-F5344CB8AC3E}">
        <p14:creationId xmlns:p14="http://schemas.microsoft.com/office/powerpoint/2010/main" val="3907875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1"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evel 4"/>
          <p:cNvSpPr/>
          <p:nvPr/>
        </p:nvSpPr>
        <p:spPr>
          <a:xfrm>
            <a:off x="1600200" y="1733045"/>
            <a:ext cx="2608118" cy="863887"/>
          </a:xfrm>
          <a:prstGeom prst="bevel">
            <a:avLst/>
          </a:prstGeom>
          <a:effectLst>
            <a:outerShdw blurRad="50800" dist="50800" dir="2700000" algn="ctr" rotWithShape="0">
              <a:schemeClr val="tx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Bevel 5">
            <a:hlinkClick r:id="rId2" action="ppaction://hlinkpres?slideindex=1&amp;slidetitle="/>
          </p:cNvPr>
          <p:cNvSpPr/>
          <p:nvPr/>
        </p:nvSpPr>
        <p:spPr>
          <a:xfrm>
            <a:off x="1587165" y="3233410"/>
            <a:ext cx="2634188" cy="914400"/>
          </a:xfrm>
          <a:prstGeom prst="bevel">
            <a:avLst/>
          </a:prstGeom>
          <a:effectLst>
            <a:outerShdw blurRad="50800" dist="50800" dir="2700000" algn="ctr" rotWithShape="0">
              <a:schemeClr val="tx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evel 7"/>
          <p:cNvSpPr/>
          <p:nvPr/>
        </p:nvSpPr>
        <p:spPr>
          <a:xfrm>
            <a:off x="1579418" y="4822088"/>
            <a:ext cx="2628900" cy="865012"/>
          </a:xfrm>
          <a:prstGeom prst="bevel">
            <a:avLst/>
          </a:prstGeom>
          <a:effectLst>
            <a:outerShdw blurRad="50800" dist="50800" dir="2700000" algn="ctr" rotWithShape="0">
              <a:schemeClr val="tx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hlinkClick r:id="rId3" action="ppaction://hlinkpres?slideindex=1&amp;slidetitle="/>
          </p:cNvPr>
          <p:cNvSpPr txBox="1"/>
          <p:nvPr/>
        </p:nvSpPr>
        <p:spPr>
          <a:xfrm>
            <a:off x="1685059" y="1903378"/>
            <a:ext cx="2438400" cy="400110"/>
          </a:xfrm>
          <a:prstGeom prst="rect">
            <a:avLst/>
          </a:prstGeom>
          <a:noFill/>
        </p:spPr>
        <p:txBody>
          <a:bodyPr wrap="square" rtlCol="0">
            <a:spAutoFit/>
          </a:bodyPr>
          <a:lstStyle/>
          <a:p>
            <a:pPr algn="ctr"/>
            <a:r>
              <a:rPr lang="en-US" sz="2000" b="1" dirty="0" smtClean="0">
                <a:solidFill>
                  <a:schemeClr val="bg1"/>
                </a:solidFill>
                <a:latin typeface="Arial" panose="020B0604020202020204" pitchFamily="34" charset="0"/>
                <a:cs typeface="Arial" panose="020B0604020202020204" pitchFamily="34" charset="0"/>
              </a:rPr>
              <a:t>People v. </a:t>
            </a:r>
            <a:r>
              <a:rPr lang="en-US" sz="2000" b="1" dirty="0" err="1" smtClean="0">
                <a:solidFill>
                  <a:schemeClr val="bg1"/>
                </a:solidFill>
                <a:latin typeface="Arial" panose="020B0604020202020204" pitchFamily="34" charset="0"/>
                <a:cs typeface="Arial" panose="020B0604020202020204" pitchFamily="34" charset="0"/>
              </a:rPr>
              <a:t>Morger</a:t>
            </a:r>
            <a:endParaRPr lang="en-US" sz="2000" b="1" dirty="0">
              <a:solidFill>
                <a:schemeClr val="bg1"/>
              </a:solidFill>
              <a:latin typeface="Arial" panose="020B0604020202020204" pitchFamily="34" charset="0"/>
              <a:cs typeface="Arial" panose="020B0604020202020204" pitchFamily="34" charset="0"/>
            </a:endParaRPr>
          </a:p>
        </p:txBody>
      </p:sp>
      <p:sp>
        <p:nvSpPr>
          <p:cNvPr id="12" name="TextBox 11"/>
          <p:cNvSpPr txBox="1"/>
          <p:nvPr/>
        </p:nvSpPr>
        <p:spPr>
          <a:xfrm>
            <a:off x="1674668" y="3429000"/>
            <a:ext cx="2438400" cy="400110"/>
          </a:xfrm>
          <a:prstGeom prst="rect">
            <a:avLst/>
          </a:prstGeom>
          <a:noFill/>
        </p:spPr>
        <p:txBody>
          <a:bodyPr wrap="square" rtlCol="0">
            <a:spAutoFit/>
          </a:bodyPr>
          <a:lstStyle/>
          <a:p>
            <a:pPr algn="ctr"/>
            <a:r>
              <a:rPr lang="en-US" sz="2000" b="1" dirty="0" smtClean="0">
                <a:solidFill>
                  <a:srgbClr val="FFFF00"/>
                </a:solidFill>
                <a:latin typeface="Arial" panose="020B0604020202020204" pitchFamily="34" charset="0"/>
                <a:cs typeface="Arial" panose="020B0604020202020204" pitchFamily="34" charset="0"/>
              </a:rPr>
              <a:t>People v. </a:t>
            </a:r>
            <a:r>
              <a:rPr lang="en-US" sz="2000" b="1" dirty="0" err="1" smtClean="0">
                <a:solidFill>
                  <a:srgbClr val="FFFF00"/>
                </a:solidFill>
                <a:latin typeface="Arial" panose="020B0604020202020204" pitchFamily="34" charset="0"/>
                <a:cs typeface="Arial" panose="020B0604020202020204" pitchFamily="34" charset="0"/>
              </a:rPr>
              <a:t>Minnis</a:t>
            </a:r>
            <a:endParaRPr lang="en-US" sz="2000" b="1" dirty="0">
              <a:solidFill>
                <a:srgbClr val="FFFF00"/>
              </a:solidFill>
              <a:latin typeface="Arial" panose="020B0604020202020204" pitchFamily="34" charset="0"/>
              <a:cs typeface="Arial" panose="020B0604020202020204" pitchFamily="34" charset="0"/>
            </a:endParaRPr>
          </a:p>
        </p:txBody>
      </p:sp>
      <p:sp>
        <p:nvSpPr>
          <p:cNvPr id="13" name="TextBox 12">
            <a:hlinkClick r:id="rId4" action="ppaction://hlinkpres?slideindex=1&amp;slidetitle="/>
          </p:cNvPr>
          <p:cNvSpPr txBox="1"/>
          <p:nvPr/>
        </p:nvSpPr>
        <p:spPr>
          <a:xfrm>
            <a:off x="1653886" y="4992984"/>
            <a:ext cx="2459182" cy="400110"/>
          </a:xfrm>
          <a:prstGeom prst="rect">
            <a:avLst/>
          </a:prstGeom>
          <a:noFill/>
        </p:spPr>
        <p:txBody>
          <a:bodyPr wrap="square" rtlCol="0">
            <a:spAutoFit/>
          </a:bodyPr>
          <a:lstStyle/>
          <a:p>
            <a:pPr algn="ctr"/>
            <a:r>
              <a:rPr lang="en-US" sz="2000" b="1" dirty="0">
                <a:solidFill>
                  <a:schemeClr val="bg1"/>
                </a:solidFill>
                <a:latin typeface="Arial" panose="020B0604020202020204" pitchFamily="34" charset="0"/>
                <a:cs typeface="Arial" panose="020B0604020202020204" pitchFamily="34" charset="0"/>
              </a:rPr>
              <a:t>State </a:t>
            </a:r>
            <a:r>
              <a:rPr lang="en-US" sz="2000" b="1" dirty="0" smtClean="0">
                <a:solidFill>
                  <a:schemeClr val="bg1"/>
                </a:solidFill>
                <a:latin typeface="Arial" panose="020B0604020202020204" pitchFamily="34" charset="0"/>
                <a:cs typeface="Arial" panose="020B0604020202020204" pitchFamily="34" charset="0"/>
              </a:rPr>
              <a:t>v. </a:t>
            </a:r>
            <a:r>
              <a:rPr lang="en-US" sz="2000" b="1" dirty="0" err="1" smtClean="0">
                <a:solidFill>
                  <a:schemeClr val="bg1"/>
                </a:solidFill>
                <a:latin typeface="Arial" panose="020B0604020202020204" pitchFamily="34" charset="0"/>
                <a:cs typeface="Arial" panose="020B0604020202020204" pitchFamily="34" charset="0"/>
              </a:rPr>
              <a:t>Pepitone</a:t>
            </a:r>
            <a:endParaRPr lang="en-US" sz="2000" b="1" dirty="0">
              <a:solidFill>
                <a:schemeClr val="bg1"/>
              </a:solidFill>
              <a:latin typeface="Arial" panose="020B0604020202020204" pitchFamily="34" charset="0"/>
              <a:cs typeface="Arial" panose="020B0604020202020204" pitchFamily="34" charset="0"/>
            </a:endParaRPr>
          </a:p>
        </p:txBody>
      </p:sp>
      <p:sp>
        <p:nvSpPr>
          <p:cNvPr id="14" name="TextBox 13"/>
          <p:cNvSpPr txBox="1"/>
          <p:nvPr/>
        </p:nvSpPr>
        <p:spPr>
          <a:xfrm>
            <a:off x="381000" y="381000"/>
            <a:ext cx="8382000" cy="707886"/>
          </a:xfrm>
          <a:prstGeom prst="rect">
            <a:avLst/>
          </a:prstGeom>
          <a:noFill/>
        </p:spPr>
        <p:txBody>
          <a:bodyPr wrap="square" rtlCol="0">
            <a:spAutoFit/>
          </a:bodyPr>
          <a:lstStyle/>
          <a:p>
            <a:pPr algn="ctr"/>
            <a:r>
              <a:rPr lang="en-US" sz="4000" dirty="0" smtClean="0">
                <a:solidFill>
                  <a:srgbClr val="FFFF00"/>
                </a:solidFill>
                <a:effectLst>
                  <a:outerShdw blurRad="50800" dist="50800" dir="2700000" algn="ctr" rotWithShape="0">
                    <a:prstClr val="black"/>
                  </a:outerShdw>
                </a:effectLst>
              </a:rPr>
              <a:t>Illinois Sex Offender Case Studies</a:t>
            </a:r>
            <a:endParaRPr lang="en-US" sz="4000" dirty="0">
              <a:solidFill>
                <a:srgbClr val="FFFF00"/>
              </a:solidFill>
              <a:effectLst>
                <a:outerShdw blurRad="50800" dist="50800" dir="2700000" algn="ctr" rotWithShape="0">
                  <a:prstClr val="black"/>
                </a:outerShdw>
              </a:effectLst>
            </a:endParaRPr>
          </a:p>
        </p:txBody>
      </p:sp>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81600" y="2017098"/>
            <a:ext cx="2823804" cy="2823804"/>
          </a:xfrm>
          <a:prstGeom prst="rect">
            <a:avLst/>
          </a:prstGeom>
          <a:ln w="38100">
            <a:solidFill>
              <a:srgbClr val="FFFF00"/>
            </a:solidFill>
          </a:ln>
          <a:effectLst>
            <a:outerShdw blurRad="50800" dist="50800" dir="2700000" algn="ctr" rotWithShape="0">
              <a:schemeClr val="tx1"/>
            </a:outerShdw>
          </a:effectLst>
        </p:spPr>
      </p:pic>
    </p:spTree>
    <p:extLst>
      <p:ext uri="{BB962C8B-B14F-4D97-AF65-F5344CB8AC3E}">
        <p14:creationId xmlns:p14="http://schemas.microsoft.com/office/powerpoint/2010/main" val="3768515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2354580" y="1488996"/>
            <a:ext cx="6416040" cy="2677656"/>
          </a:xfrm>
          <a:prstGeom prst="rect">
            <a:avLst/>
          </a:prstGeom>
          <a:noFill/>
        </p:spPr>
        <p:txBody>
          <a:bodyPr wrap="square" rtlCol="0">
            <a:spAutoFit/>
          </a:bodyPr>
          <a:lstStyle/>
          <a:p>
            <a:pPr marL="457200" indent="-457200">
              <a:buFont typeface="Arial" panose="020B0604020202020204" pitchFamily="34" charset="0"/>
              <a:buChar char="•"/>
            </a:pPr>
            <a:r>
              <a:rPr lang="en-US" sz="2800" dirty="0" smtClean="0">
                <a:solidFill>
                  <a:schemeClr val="bg1"/>
                </a:solidFill>
                <a:effectLst>
                  <a:outerShdw blurRad="50800" dist="50800" dir="2700000" algn="ctr" rotWithShape="0">
                    <a:prstClr val="black"/>
                  </a:outerShdw>
                </a:effectLst>
              </a:rPr>
              <a:t>The </a:t>
            </a:r>
            <a:r>
              <a:rPr lang="en-US" sz="2800" dirty="0">
                <a:solidFill>
                  <a:schemeClr val="bg1"/>
                </a:solidFill>
                <a:effectLst>
                  <a:outerShdw blurRad="50800" dist="50800" dir="2700000" algn="ctr" rotWithShape="0">
                    <a:prstClr val="black"/>
                  </a:outerShdw>
                </a:effectLst>
              </a:rPr>
              <a:t>Internet disclosure provision advances the substantial governmental interest of preventing sex offenses against children and protecting the public from the danger of recidivist sex offenders. </a:t>
            </a:r>
            <a:endParaRPr lang="en-US" sz="2800" dirty="0" smtClean="0">
              <a:solidFill>
                <a:schemeClr val="bg1"/>
              </a:solidFill>
              <a:effectLst>
                <a:outerShdw blurRad="50800" dist="50800" dir="2700000" algn="ctr" rotWithShape="0">
                  <a:prstClr val="black"/>
                </a:outerShdw>
              </a:effectLst>
            </a:endParaRPr>
          </a:p>
        </p:txBody>
      </p:sp>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1905000"/>
            <a:ext cx="1889760" cy="2362199"/>
          </a:xfrm>
          <a:prstGeom prst="rect">
            <a:avLst/>
          </a:prstGeom>
          <a:ln w="38100">
            <a:solidFill>
              <a:schemeClr val="bg1"/>
            </a:solidFill>
          </a:ln>
          <a:effectLst>
            <a:outerShdw blurRad="50800" dist="50800" dir="2700000" algn="ctr" rotWithShape="0">
              <a:schemeClr val="tx1"/>
            </a:outerShdw>
          </a:effectLst>
        </p:spPr>
      </p:pic>
      <p:sp>
        <p:nvSpPr>
          <p:cNvPr id="5" name="TextBox 4"/>
          <p:cNvSpPr txBox="1"/>
          <p:nvPr/>
        </p:nvSpPr>
        <p:spPr>
          <a:xfrm>
            <a:off x="2743200" y="1676400"/>
            <a:ext cx="5638800" cy="1815882"/>
          </a:xfrm>
          <a:prstGeom prst="rect">
            <a:avLst/>
          </a:prstGeom>
          <a:noFill/>
        </p:spPr>
        <p:txBody>
          <a:bodyPr wrap="square" rtlCol="0">
            <a:spAutoFit/>
          </a:bodyPr>
          <a:lstStyle/>
          <a:p>
            <a:pPr marL="457200" indent="-457200">
              <a:buFont typeface="Arial" panose="020B0604020202020204" pitchFamily="34" charset="0"/>
              <a:buChar char="•"/>
            </a:pPr>
            <a:r>
              <a:rPr lang="en-US" sz="2800" dirty="0" smtClean="0">
                <a:solidFill>
                  <a:schemeClr val="bg1"/>
                </a:solidFill>
                <a:effectLst>
                  <a:outerShdw blurRad="50800" dist="50800" dir="2700000" algn="ctr" rotWithShape="0">
                    <a:prstClr val="black"/>
                  </a:outerShdw>
                </a:effectLst>
              </a:rPr>
              <a:t>Charged with violating Sex Offender Registration Act for failing to register his Facebook account.</a:t>
            </a:r>
          </a:p>
        </p:txBody>
      </p:sp>
      <p:sp>
        <p:nvSpPr>
          <p:cNvPr id="6" name="TextBox 5"/>
          <p:cNvSpPr txBox="1"/>
          <p:nvPr/>
        </p:nvSpPr>
        <p:spPr>
          <a:xfrm>
            <a:off x="2743200" y="3502454"/>
            <a:ext cx="5638800" cy="2677656"/>
          </a:xfrm>
          <a:prstGeom prst="rect">
            <a:avLst/>
          </a:prstGeom>
          <a:noFill/>
        </p:spPr>
        <p:txBody>
          <a:bodyPr wrap="square" rtlCol="0">
            <a:spAutoFit/>
          </a:bodyPr>
          <a:lstStyle/>
          <a:p>
            <a:pPr marL="457200" indent="-457200">
              <a:buFont typeface="Arial" panose="020B0604020202020204" pitchFamily="34" charset="0"/>
              <a:buChar char="•"/>
            </a:pPr>
            <a:r>
              <a:rPr lang="en-US" sz="2800" dirty="0" smtClean="0">
                <a:solidFill>
                  <a:schemeClr val="bg1"/>
                </a:solidFill>
                <a:effectLst>
                  <a:outerShdw blurRad="50800" dist="50800" dir="2700000" algn="ctr" rotWithShape="0">
                    <a:prstClr val="black"/>
                  </a:outerShdw>
                </a:effectLst>
              </a:rPr>
              <a:t>Trial court ruled </a:t>
            </a:r>
            <a:r>
              <a:rPr lang="en-US" sz="2800" dirty="0">
                <a:solidFill>
                  <a:schemeClr val="bg1"/>
                </a:solidFill>
                <a:effectLst>
                  <a:outerShdw blurRad="50800" dist="50800" dir="2700000" algn="ctr" rotWithShape="0">
                    <a:prstClr val="black"/>
                  </a:outerShdw>
                </a:effectLst>
              </a:rPr>
              <a:t>that </a:t>
            </a:r>
            <a:r>
              <a:rPr lang="en-US" sz="2800" dirty="0" smtClean="0">
                <a:solidFill>
                  <a:schemeClr val="bg1"/>
                </a:solidFill>
                <a:effectLst>
                  <a:outerShdw blurRad="50800" dist="50800" dir="2700000" algn="ctr" rotWithShape="0">
                    <a:prstClr val="black"/>
                  </a:outerShdw>
                </a:effectLst>
              </a:rPr>
              <a:t>the Internet </a:t>
            </a:r>
            <a:r>
              <a:rPr lang="en-US" sz="2800" dirty="0">
                <a:solidFill>
                  <a:schemeClr val="bg1"/>
                </a:solidFill>
                <a:effectLst>
                  <a:outerShdw blurRad="50800" dist="50800" dir="2700000" algn="ctr" rotWithShape="0">
                    <a:prstClr val="black"/>
                  </a:outerShdw>
                </a:effectLst>
              </a:rPr>
              <a:t>disclosure provision of </a:t>
            </a:r>
            <a:r>
              <a:rPr lang="en-US" sz="2800" dirty="0" smtClean="0">
                <a:solidFill>
                  <a:schemeClr val="bg1"/>
                </a:solidFill>
                <a:effectLst>
                  <a:outerShdw blurRad="50800" dist="50800" dir="2700000" algn="ctr" rotWithShape="0">
                    <a:prstClr val="black"/>
                  </a:outerShdw>
                </a:effectLst>
              </a:rPr>
              <a:t>the Sex </a:t>
            </a:r>
            <a:r>
              <a:rPr lang="en-US" sz="2800" dirty="0">
                <a:solidFill>
                  <a:schemeClr val="bg1"/>
                </a:solidFill>
                <a:effectLst>
                  <a:outerShdw blurRad="50800" dist="50800" dir="2700000" algn="ctr" rotWithShape="0">
                    <a:prstClr val="black"/>
                  </a:outerShdw>
                </a:effectLst>
              </a:rPr>
              <a:t>Offender Registration </a:t>
            </a:r>
            <a:r>
              <a:rPr lang="en-US" sz="2800" dirty="0" smtClean="0">
                <a:solidFill>
                  <a:schemeClr val="bg1"/>
                </a:solidFill>
                <a:effectLst>
                  <a:outerShdw blurRad="50800" dist="50800" dir="2700000" algn="ctr" rotWithShape="0">
                    <a:prstClr val="black"/>
                  </a:outerShdw>
                </a:effectLst>
              </a:rPr>
              <a:t>Act (requirement to disclose identities and websites) </a:t>
            </a:r>
            <a:r>
              <a:rPr lang="en-US" sz="2800" dirty="0">
                <a:solidFill>
                  <a:schemeClr val="bg1"/>
                </a:solidFill>
                <a:effectLst>
                  <a:outerShdw blurRad="50800" dist="50800" dir="2700000" algn="ctr" rotWithShape="0">
                    <a:prstClr val="black"/>
                  </a:outerShdw>
                </a:effectLst>
              </a:rPr>
              <a:t>was overbroad in violation of First Amendment</a:t>
            </a:r>
            <a:r>
              <a:rPr lang="en-US" sz="2800" dirty="0" smtClean="0">
                <a:solidFill>
                  <a:schemeClr val="bg1"/>
                </a:solidFill>
                <a:effectLst>
                  <a:outerShdw blurRad="50800" dist="50800" dir="2700000" algn="ctr" rotWithShape="0">
                    <a:prstClr val="black"/>
                  </a:outerShdw>
                </a:effectLst>
              </a:rPr>
              <a:t>.</a:t>
            </a:r>
          </a:p>
        </p:txBody>
      </p:sp>
      <p:sp>
        <p:nvSpPr>
          <p:cNvPr id="7" name="TextBox 6"/>
          <p:cNvSpPr txBox="1"/>
          <p:nvPr/>
        </p:nvSpPr>
        <p:spPr>
          <a:xfrm>
            <a:off x="2743200" y="1710139"/>
            <a:ext cx="5638800" cy="1815882"/>
          </a:xfrm>
          <a:prstGeom prst="rect">
            <a:avLst/>
          </a:prstGeom>
          <a:noFill/>
        </p:spPr>
        <p:txBody>
          <a:bodyPr wrap="square" rtlCol="0">
            <a:spAutoFit/>
          </a:bodyPr>
          <a:lstStyle/>
          <a:p>
            <a:pPr marL="457200" indent="-457200">
              <a:buFont typeface="Arial" panose="020B0604020202020204" pitchFamily="34" charset="0"/>
              <a:buChar char="•"/>
            </a:pPr>
            <a:r>
              <a:rPr lang="en-US" sz="2800" dirty="0" smtClean="0">
                <a:solidFill>
                  <a:schemeClr val="bg1"/>
                </a:solidFill>
                <a:effectLst>
                  <a:outerShdw blurRad="50800" dist="50800" dir="2700000" algn="ctr" rotWithShape="0">
                    <a:prstClr val="black"/>
                  </a:outerShdw>
                </a:effectLst>
              </a:rPr>
              <a:t>First Amendment freedom of speech protects/applies to anonymous Internet  communications.</a:t>
            </a:r>
          </a:p>
        </p:txBody>
      </p:sp>
      <p:sp>
        <p:nvSpPr>
          <p:cNvPr id="8" name="TextBox 7"/>
          <p:cNvSpPr txBox="1"/>
          <p:nvPr/>
        </p:nvSpPr>
        <p:spPr>
          <a:xfrm>
            <a:off x="2743200" y="3574701"/>
            <a:ext cx="5638800" cy="1384995"/>
          </a:xfrm>
          <a:prstGeom prst="rect">
            <a:avLst/>
          </a:prstGeom>
          <a:noFill/>
        </p:spPr>
        <p:txBody>
          <a:bodyPr wrap="square" rtlCol="0">
            <a:spAutoFit/>
          </a:bodyPr>
          <a:lstStyle/>
          <a:p>
            <a:pPr marL="457200" indent="-457200">
              <a:buFont typeface="Arial" panose="020B0604020202020204" pitchFamily="34" charset="0"/>
              <a:buChar char="•"/>
            </a:pPr>
            <a:r>
              <a:rPr lang="en-US" sz="2800" dirty="0" smtClean="0">
                <a:solidFill>
                  <a:schemeClr val="bg1"/>
                </a:solidFill>
                <a:effectLst>
                  <a:outerShdw blurRad="50800" dist="50800" dir="2700000" algn="ctr" rotWithShape="0">
                    <a:prstClr val="black"/>
                  </a:outerShdw>
                </a:effectLst>
              </a:rPr>
              <a:t>Disclosure law requires lesser (intermediate scrutiny) because it affects content neutral speech.  </a:t>
            </a:r>
          </a:p>
        </p:txBody>
      </p:sp>
      <p:sp>
        <p:nvSpPr>
          <p:cNvPr id="9" name="TextBox 8"/>
          <p:cNvSpPr txBox="1"/>
          <p:nvPr/>
        </p:nvSpPr>
        <p:spPr>
          <a:xfrm>
            <a:off x="2514600" y="1488996"/>
            <a:ext cx="6416040" cy="4832092"/>
          </a:xfrm>
          <a:prstGeom prst="rect">
            <a:avLst/>
          </a:prstGeom>
          <a:noFill/>
        </p:spPr>
        <p:txBody>
          <a:bodyPr wrap="square" rtlCol="0">
            <a:spAutoFit/>
          </a:bodyPr>
          <a:lstStyle/>
          <a:p>
            <a:r>
              <a:rPr lang="en-US" sz="2800" dirty="0" smtClean="0">
                <a:solidFill>
                  <a:schemeClr val="bg1"/>
                </a:solidFill>
                <a:effectLst>
                  <a:outerShdw blurRad="50800" dist="50800" dir="2700000" algn="ctr" rotWithShape="0">
                    <a:prstClr val="black"/>
                  </a:outerShdw>
                </a:effectLst>
              </a:rPr>
              <a:t>To </a:t>
            </a:r>
            <a:r>
              <a:rPr lang="en-US" sz="2800" dirty="0">
                <a:solidFill>
                  <a:schemeClr val="bg1"/>
                </a:solidFill>
                <a:effectLst>
                  <a:outerShdw blurRad="50800" dist="50800" dir="2700000" algn="ctr" rotWithShape="0">
                    <a:prstClr val="black"/>
                  </a:outerShdw>
                </a:effectLst>
              </a:rPr>
              <a:t>survive intermediate scrutiny, a content-neutral regulation of protected speech </a:t>
            </a:r>
            <a:r>
              <a:rPr lang="en-US" sz="2800" dirty="0">
                <a:solidFill>
                  <a:srgbClr val="FFFF00"/>
                </a:solidFill>
                <a:effectLst>
                  <a:outerShdw blurRad="50800" dist="50800" dir="2700000" algn="ctr" rotWithShape="0">
                    <a:prstClr val="black"/>
                  </a:outerShdw>
                </a:effectLst>
              </a:rPr>
              <a:t>(1)</a:t>
            </a:r>
            <a:r>
              <a:rPr lang="en-US" sz="2800" dirty="0">
                <a:solidFill>
                  <a:schemeClr val="bg1"/>
                </a:solidFill>
                <a:effectLst>
                  <a:outerShdw blurRad="50800" dist="50800" dir="2700000" algn="ctr" rotWithShape="0">
                    <a:prstClr val="black"/>
                  </a:outerShdw>
                </a:effectLst>
              </a:rPr>
              <a:t> must serve or advance a substantial governmental interest unrelated to the suppression of free speech and </a:t>
            </a:r>
            <a:r>
              <a:rPr lang="en-US" sz="2800" dirty="0">
                <a:solidFill>
                  <a:srgbClr val="FFFF00"/>
                </a:solidFill>
                <a:effectLst>
                  <a:outerShdw blurRad="50800" dist="50800" dir="2700000" algn="ctr" rotWithShape="0">
                    <a:prstClr val="black"/>
                  </a:outerShdw>
                </a:effectLst>
              </a:rPr>
              <a:t>(2)</a:t>
            </a:r>
            <a:r>
              <a:rPr lang="en-US" sz="2800" dirty="0">
                <a:solidFill>
                  <a:schemeClr val="bg1"/>
                </a:solidFill>
                <a:effectLst>
                  <a:outerShdw blurRad="50800" dist="50800" dir="2700000" algn="ctr" rotWithShape="0">
                    <a:prstClr val="black"/>
                  </a:outerShdw>
                </a:effectLst>
              </a:rPr>
              <a:t> must not burden substantially more speech than necessary to further that interest—or in other words, it must be narrowly tailored to serve that interest without unnecessarily interfering with first amendment freedoms.</a:t>
            </a:r>
            <a:endParaRPr lang="en-US" sz="2800" dirty="0" smtClean="0">
              <a:solidFill>
                <a:schemeClr val="bg1"/>
              </a:solidFill>
              <a:effectLst>
                <a:outerShdw blurRad="50800" dist="50800" dir="2700000" algn="ctr" rotWithShape="0">
                  <a:prstClr val="black"/>
                </a:outerShdw>
              </a:effectLst>
            </a:endParaRPr>
          </a:p>
        </p:txBody>
      </p:sp>
      <p:sp>
        <p:nvSpPr>
          <p:cNvPr id="12" name="TextBox 11"/>
          <p:cNvSpPr txBox="1"/>
          <p:nvPr/>
        </p:nvSpPr>
        <p:spPr>
          <a:xfrm>
            <a:off x="2354580" y="4267198"/>
            <a:ext cx="6416040" cy="2246769"/>
          </a:xfrm>
          <a:prstGeom prst="rect">
            <a:avLst/>
          </a:prstGeom>
          <a:noFill/>
        </p:spPr>
        <p:txBody>
          <a:bodyPr wrap="square" rtlCol="0">
            <a:spAutoFit/>
          </a:bodyPr>
          <a:lstStyle/>
          <a:p>
            <a:pPr marL="457200" indent="-457200">
              <a:buFont typeface="Arial" panose="020B0604020202020204" pitchFamily="34" charset="0"/>
              <a:buChar char="•"/>
            </a:pPr>
            <a:r>
              <a:rPr lang="en-US" sz="2800" dirty="0" smtClean="0">
                <a:solidFill>
                  <a:schemeClr val="bg1"/>
                </a:solidFill>
                <a:effectLst>
                  <a:outerShdw blurRad="50800" dist="50800" dir="2700000" algn="ctr" rotWithShape="0">
                    <a:prstClr val="black"/>
                  </a:outerShdw>
                </a:effectLst>
              </a:rPr>
              <a:t>The </a:t>
            </a:r>
            <a:r>
              <a:rPr lang="en-US" sz="2800" dirty="0">
                <a:solidFill>
                  <a:schemeClr val="bg1"/>
                </a:solidFill>
                <a:effectLst>
                  <a:outerShdw blurRad="50800" dist="50800" dir="2700000" algn="ctr" rotWithShape="0">
                    <a:prstClr val="black"/>
                  </a:outerShdw>
                </a:effectLst>
              </a:rPr>
              <a:t>Internet disclosure provision is tailored to avoid chilling more speech than necessary, or in other words, to lessen the number of unconstitutional applications.</a:t>
            </a:r>
            <a:endParaRPr lang="en-US" sz="2800" dirty="0" smtClean="0">
              <a:solidFill>
                <a:schemeClr val="bg1"/>
              </a:solidFill>
              <a:effectLst>
                <a:outerShdw blurRad="50800" dist="50800" dir="2700000" algn="ctr" rotWithShape="0">
                  <a:prstClr val="black"/>
                </a:outerShdw>
              </a:effectLst>
            </a:endParaRPr>
          </a:p>
        </p:txBody>
      </p:sp>
      <p:sp>
        <p:nvSpPr>
          <p:cNvPr id="14" name="TextBox 13"/>
          <p:cNvSpPr txBox="1"/>
          <p:nvPr/>
        </p:nvSpPr>
        <p:spPr>
          <a:xfrm>
            <a:off x="381000" y="381000"/>
            <a:ext cx="8382000" cy="707886"/>
          </a:xfrm>
          <a:prstGeom prst="rect">
            <a:avLst/>
          </a:prstGeom>
          <a:noFill/>
        </p:spPr>
        <p:txBody>
          <a:bodyPr wrap="square" rtlCol="0">
            <a:spAutoFit/>
          </a:bodyPr>
          <a:lstStyle/>
          <a:p>
            <a:pPr algn="ctr"/>
            <a:r>
              <a:rPr lang="en-US" sz="4000" dirty="0" smtClean="0">
                <a:solidFill>
                  <a:srgbClr val="FFFF00"/>
                </a:solidFill>
                <a:effectLst>
                  <a:outerShdw blurRad="50800" dist="50800" dir="2700000" algn="ctr" rotWithShape="0">
                    <a:prstClr val="black"/>
                  </a:outerShdw>
                </a:effectLst>
              </a:rPr>
              <a:t>People v. Mark </a:t>
            </a:r>
            <a:r>
              <a:rPr lang="en-US" sz="4000" dirty="0" err="1" smtClean="0">
                <a:solidFill>
                  <a:srgbClr val="FFFF00"/>
                </a:solidFill>
                <a:effectLst>
                  <a:outerShdw blurRad="50800" dist="50800" dir="2700000" algn="ctr" rotWithShape="0">
                    <a:prstClr val="black"/>
                  </a:outerShdw>
                </a:effectLst>
              </a:rPr>
              <a:t>Minnis</a:t>
            </a:r>
            <a:endParaRPr lang="en-US" sz="4000" dirty="0">
              <a:solidFill>
                <a:srgbClr val="FFFF00"/>
              </a:solidFill>
              <a:effectLst>
                <a:outerShdw blurRad="50800" dist="50800" dir="2700000" algn="ctr" rotWithShape="0">
                  <a:prstClr val="black"/>
                </a:outerShdw>
              </a:effectLst>
            </a:endParaRPr>
          </a:p>
        </p:txBody>
      </p:sp>
      <p:sp>
        <p:nvSpPr>
          <p:cNvPr id="4" name="TextBox 3"/>
          <p:cNvSpPr txBox="1"/>
          <p:nvPr/>
        </p:nvSpPr>
        <p:spPr>
          <a:xfrm>
            <a:off x="1752600" y="1088886"/>
            <a:ext cx="5638800" cy="400110"/>
          </a:xfrm>
          <a:prstGeom prst="rect">
            <a:avLst/>
          </a:prstGeom>
          <a:noFill/>
        </p:spPr>
        <p:txBody>
          <a:bodyPr wrap="square" rtlCol="0">
            <a:spAutoFit/>
          </a:bodyPr>
          <a:lstStyle/>
          <a:p>
            <a:pPr algn="ctr"/>
            <a:r>
              <a:rPr lang="en-US" sz="2000" dirty="0">
                <a:solidFill>
                  <a:srgbClr val="FFFF00"/>
                </a:solidFill>
                <a:effectLst>
                  <a:outerShdw blurRad="50800" dist="50800" dir="2700000" algn="ctr" rotWithShape="0">
                    <a:prstClr val="black"/>
                  </a:outerShdw>
                </a:effectLst>
              </a:rPr>
              <a:t>67 N.E.3d 272, 409 </a:t>
            </a:r>
            <a:r>
              <a:rPr lang="en-US" sz="2000" dirty="0" err="1">
                <a:solidFill>
                  <a:srgbClr val="FFFF00"/>
                </a:solidFill>
                <a:effectLst>
                  <a:outerShdw blurRad="50800" dist="50800" dir="2700000" algn="ctr" rotWithShape="0">
                    <a:prstClr val="black"/>
                  </a:outerShdw>
                </a:effectLst>
              </a:rPr>
              <a:t>Ill.Dec</a:t>
            </a:r>
            <a:r>
              <a:rPr lang="en-US" sz="2000" dirty="0">
                <a:solidFill>
                  <a:srgbClr val="FFFF00"/>
                </a:solidFill>
                <a:effectLst>
                  <a:outerShdw blurRad="50800" dist="50800" dir="2700000" algn="ctr" rotWithShape="0">
                    <a:prstClr val="black"/>
                  </a:outerShdw>
                </a:effectLst>
              </a:rPr>
              <a:t>. </a:t>
            </a:r>
            <a:r>
              <a:rPr lang="en-US" sz="2000" dirty="0" smtClean="0">
                <a:solidFill>
                  <a:srgbClr val="FFFF00"/>
                </a:solidFill>
                <a:effectLst>
                  <a:outerShdw blurRad="50800" dist="50800" dir="2700000" algn="ctr" rotWithShape="0">
                    <a:prstClr val="black"/>
                  </a:outerShdw>
                </a:effectLst>
              </a:rPr>
              <a:t>60 (2016) </a:t>
            </a:r>
            <a:endParaRPr lang="en-US" sz="2000" dirty="0">
              <a:solidFill>
                <a:srgbClr val="FFFF00"/>
              </a:solidFill>
              <a:effectLst>
                <a:outerShdw blurRad="50800" dist="50800" dir="2700000" algn="ctr" rotWithShape="0">
                  <a:prstClr val="black"/>
                </a:outerShdw>
              </a:effectLst>
            </a:endParaRPr>
          </a:p>
        </p:txBody>
      </p:sp>
    </p:spTree>
    <p:extLst>
      <p:ext uri="{BB962C8B-B14F-4D97-AF65-F5344CB8AC3E}">
        <p14:creationId xmlns:p14="http://schemas.microsoft.com/office/powerpoint/2010/main" val="1674282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1" fill="hold" grpId="1" nodeType="clickEffect">
                                  <p:stCondLst>
                                    <p:cond delay="0"/>
                                  </p:stCondLst>
                                  <p:childTnLst>
                                    <p:anim calcmode="lin" valueType="num">
                                      <p:cBhvr additive="base">
                                        <p:cTn id="18" dur="1000"/>
                                        <p:tgtEl>
                                          <p:spTgt spid="5"/>
                                        </p:tgtEl>
                                        <p:attrNameLst>
                                          <p:attrName>ppt_x</p:attrName>
                                        </p:attrNameLst>
                                      </p:cBhvr>
                                      <p:tavLst>
                                        <p:tav tm="0">
                                          <p:val>
                                            <p:strVal val="ppt_x"/>
                                          </p:val>
                                        </p:tav>
                                        <p:tav tm="100000">
                                          <p:val>
                                            <p:strVal val="ppt_x"/>
                                          </p:val>
                                        </p:tav>
                                      </p:tavLst>
                                    </p:anim>
                                    <p:anim calcmode="lin" valueType="num">
                                      <p:cBhvr additive="base">
                                        <p:cTn id="19" dur="1000"/>
                                        <p:tgtEl>
                                          <p:spTgt spid="5"/>
                                        </p:tgtEl>
                                        <p:attrNameLst>
                                          <p:attrName>ppt_y</p:attrName>
                                        </p:attrNameLst>
                                      </p:cBhvr>
                                      <p:tavLst>
                                        <p:tav tm="0">
                                          <p:val>
                                            <p:strVal val="ppt_y"/>
                                          </p:val>
                                        </p:tav>
                                        <p:tav tm="100000">
                                          <p:val>
                                            <p:strVal val="0-ppt_h/2"/>
                                          </p:val>
                                        </p:tav>
                                      </p:tavLst>
                                    </p:anim>
                                    <p:set>
                                      <p:cBhvr>
                                        <p:cTn id="20" dur="1" fill="hold">
                                          <p:stCondLst>
                                            <p:cond delay="999"/>
                                          </p:stCondLst>
                                        </p:cTn>
                                        <p:tgtEl>
                                          <p:spTgt spid="5"/>
                                        </p:tgtEl>
                                        <p:attrNameLst>
                                          <p:attrName>style.visibility</p:attrName>
                                        </p:attrNameLst>
                                      </p:cBhvr>
                                      <p:to>
                                        <p:strVal val="hidden"/>
                                      </p:to>
                                    </p:set>
                                  </p:childTnLst>
                                </p:cTn>
                              </p:par>
                              <p:par>
                                <p:cTn id="21" presetID="2" presetClass="exit" presetSubtype="1" fill="hold" grpId="1" nodeType="withEffect">
                                  <p:stCondLst>
                                    <p:cond delay="0"/>
                                  </p:stCondLst>
                                  <p:childTnLst>
                                    <p:anim calcmode="lin" valueType="num">
                                      <p:cBhvr additive="base">
                                        <p:cTn id="22" dur="1000"/>
                                        <p:tgtEl>
                                          <p:spTgt spid="6"/>
                                        </p:tgtEl>
                                        <p:attrNameLst>
                                          <p:attrName>ppt_x</p:attrName>
                                        </p:attrNameLst>
                                      </p:cBhvr>
                                      <p:tavLst>
                                        <p:tav tm="0">
                                          <p:val>
                                            <p:strVal val="ppt_x"/>
                                          </p:val>
                                        </p:tav>
                                        <p:tav tm="100000">
                                          <p:val>
                                            <p:strVal val="ppt_x"/>
                                          </p:val>
                                        </p:tav>
                                      </p:tavLst>
                                    </p:anim>
                                    <p:anim calcmode="lin" valueType="num">
                                      <p:cBhvr additive="base">
                                        <p:cTn id="23" dur="1000"/>
                                        <p:tgtEl>
                                          <p:spTgt spid="6"/>
                                        </p:tgtEl>
                                        <p:attrNameLst>
                                          <p:attrName>ppt_y</p:attrName>
                                        </p:attrNameLst>
                                      </p:cBhvr>
                                      <p:tavLst>
                                        <p:tav tm="0">
                                          <p:val>
                                            <p:strVal val="ppt_y"/>
                                          </p:val>
                                        </p:tav>
                                        <p:tav tm="100000">
                                          <p:val>
                                            <p:strVal val="0-ppt_h/2"/>
                                          </p:val>
                                        </p:tav>
                                      </p:tavLst>
                                    </p:anim>
                                    <p:set>
                                      <p:cBhvr>
                                        <p:cTn id="24" dur="1" fill="hold">
                                          <p:stCondLst>
                                            <p:cond delay="999"/>
                                          </p:stCondLst>
                                        </p:cTn>
                                        <p:tgtEl>
                                          <p:spTgt spid="6"/>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 presetClass="exit" presetSubtype="1" fill="hold" grpId="1" nodeType="clickEffect">
                                  <p:stCondLst>
                                    <p:cond delay="0"/>
                                  </p:stCondLst>
                                  <p:childTnLst>
                                    <p:anim calcmode="lin" valueType="num">
                                      <p:cBhvr additive="base">
                                        <p:cTn id="36" dur="1000"/>
                                        <p:tgtEl>
                                          <p:spTgt spid="7"/>
                                        </p:tgtEl>
                                        <p:attrNameLst>
                                          <p:attrName>ppt_x</p:attrName>
                                        </p:attrNameLst>
                                      </p:cBhvr>
                                      <p:tavLst>
                                        <p:tav tm="0">
                                          <p:val>
                                            <p:strVal val="ppt_x"/>
                                          </p:val>
                                        </p:tav>
                                        <p:tav tm="100000">
                                          <p:val>
                                            <p:strVal val="ppt_x"/>
                                          </p:val>
                                        </p:tav>
                                      </p:tavLst>
                                    </p:anim>
                                    <p:anim calcmode="lin" valueType="num">
                                      <p:cBhvr additive="base">
                                        <p:cTn id="37" dur="1000"/>
                                        <p:tgtEl>
                                          <p:spTgt spid="7"/>
                                        </p:tgtEl>
                                        <p:attrNameLst>
                                          <p:attrName>ppt_y</p:attrName>
                                        </p:attrNameLst>
                                      </p:cBhvr>
                                      <p:tavLst>
                                        <p:tav tm="0">
                                          <p:val>
                                            <p:strVal val="ppt_y"/>
                                          </p:val>
                                        </p:tav>
                                        <p:tav tm="100000">
                                          <p:val>
                                            <p:strVal val="0-ppt_h/2"/>
                                          </p:val>
                                        </p:tav>
                                      </p:tavLst>
                                    </p:anim>
                                    <p:set>
                                      <p:cBhvr>
                                        <p:cTn id="38" dur="1" fill="hold">
                                          <p:stCondLst>
                                            <p:cond delay="999"/>
                                          </p:stCondLst>
                                        </p:cTn>
                                        <p:tgtEl>
                                          <p:spTgt spid="7"/>
                                        </p:tgtEl>
                                        <p:attrNameLst>
                                          <p:attrName>style.visibility</p:attrName>
                                        </p:attrNameLst>
                                      </p:cBhvr>
                                      <p:to>
                                        <p:strVal val="hidden"/>
                                      </p:to>
                                    </p:set>
                                  </p:childTnLst>
                                </p:cTn>
                              </p:par>
                              <p:par>
                                <p:cTn id="39" presetID="2" presetClass="exit" presetSubtype="1" fill="hold" grpId="1" nodeType="withEffect">
                                  <p:stCondLst>
                                    <p:cond delay="0"/>
                                  </p:stCondLst>
                                  <p:childTnLst>
                                    <p:anim calcmode="lin" valueType="num">
                                      <p:cBhvr additive="base">
                                        <p:cTn id="40" dur="1000"/>
                                        <p:tgtEl>
                                          <p:spTgt spid="8"/>
                                        </p:tgtEl>
                                        <p:attrNameLst>
                                          <p:attrName>ppt_x</p:attrName>
                                        </p:attrNameLst>
                                      </p:cBhvr>
                                      <p:tavLst>
                                        <p:tav tm="0">
                                          <p:val>
                                            <p:strVal val="ppt_x"/>
                                          </p:val>
                                        </p:tav>
                                        <p:tav tm="100000">
                                          <p:val>
                                            <p:strVal val="ppt_x"/>
                                          </p:val>
                                        </p:tav>
                                      </p:tavLst>
                                    </p:anim>
                                    <p:anim calcmode="lin" valueType="num">
                                      <p:cBhvr additive="base">
                                        <p:cTn id="41" dur="1000"/>
                                        <p:tgtEl>
                                          <p:spTgt spid="8"/>
                                        </p:tgtEl>
                                        <p:attrNameLst>
                                          <p:attrName>ppt_y</p:attrName>
                                        </p:attrNameLst>
                                      </p:cBhvr>
                                      <p:tavLst>
                                        <p:tav tm="0">
                                          <p:val>
                                            <p:strVal val="ppt_y"/>
                                          </p:val>
                                        </p:tav>
                                        <p:tav tm="100000">
                                          <p:val>
                                            <p:strVal val="0-ppt_h/2"/>
                                          </p:val>
                                        </p:tav>
                                      </p:tavLst>
                                    </p:anim>
                                    <p:set>
                                      <p:cBhvr>
                                        <p:cTn id="42" dur="1" fill="hold">
                                          <p:stCondLst>
                                            <p:cond delay="999"/>
                                          </p:stCondLst>
                                        </p:cTn>
                                        <p:tgtEl>
                                          <p:spTgt spid="8"/>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2" presetClass="exit" presetSubtype="1" fill="hold" grpId="1" nodeType="clickEffect">
                                  <p:stCondLst>
                                    <p:cond delay="0"/>
                                  </p:stCondLst>
                                  <p:childTnLst>
                                    <p:anim calcmode="lin" valueType="num">
                                      <p:cBhvr additive="base">
                                        <p:cTn id="50" dur="1000"/>
                                        <p:tgtEl>
                                          <p:spTgt spid="9"/>
                                        </p:tgtEl>
                                        <p:attrNameLst>
                                          <p:attrName>ppt_x</p:attrName>
                                        </p:attrNameLst>
                                      </p:cBhvr>
                                      <p:tavLst>
                                        <p:tav tm="0">
                                          <p:val>
                                            <p:strVal val="ppt_x"/>
                                          </p:val>
                                        </p:tav>
                                        <p:tav tm="100000">
                                          <p:val>
                                            <p:strVal val="ppt_x"/>
                                          </p:val>
                                        </p:tav>
                                      </p:tavLst>
                                    </p:anim>
                                    <p:anim calcmode="lin" valueType="num">
                                      <p:cBhvr additive="base">
                                        <p:cTn id="51" dur="1000"/>
                                        <p:tgtEl>
                                          <p:spTgt spid="9"/>
                                        </p:tgtEl>
                                        <p:attrNameLst>
                                          <p:attrName>ppt_y</p:attrName>
                                        </p:attrNameLst>
                                      </p:cBhvr>
                                      <p:tavLst>
                                        <p:tav tm="0">
                                          <p:val>
                                            <p:strVal val="ppt_y"/>
                                          </p:val>
                                        </p:tav>
                                        <p:tav tm="100000">
                                          <p:val>
                                            <p:strVal val="0-ppt_h/2"/>
                                          </p:val>
                                        </p:tav>
                                      </p:tavLst>
                                    </p:anim>
                                    <p:set>
                                      <p:cBhvr>
                                        <p:cTn id="52" dur="1" fill="hold">
                                          <p:stCondLst>
                                            <p:cond delay="999"/>
                                          </p:stCondLst>
                                        </p:cTn>
                                        <p:tgtEl>
                                          <p:spTgt spid="9"/>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1"/>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5" grpId="0"/>
      <p:bldP spid="5" grpId="1"/>
      <p:bldP spid="6" grpId="0"/>
      <p:bldP spid="6" grpId="1"/>
      <p:bldP spid="7" grpId="0"/>
      <p:bldP spid="7" grpId="1"/>
      <p:bldP spid="8" grpId="0"/>
      <p:bldP spid="8" grpId="1"/>
      <p:bldP spid="9" grpId="0"/>
      <p:bldP spid="9" grpId="1"/>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evel 4"/>
          <p:cNvSpPr/>
          <p:nvPr/>
        </p:nvSpPr>
        <p:spPr>
          <a:xfrm>
            <a:off x="1600200" y="1733045"/>
            <a:ext cx="2608118" cy="863887"/>
          </a:xfrm>
          <a:prstGeom prst="bevel">
            <a:avLst/>
          </a:prstGeom>
          <a:effectLst>
            <a:outerShdw blurRad="50800" dist="50800" dir="2700000" algn="ctr" rotWithShape="0">
              <a:schemeClr val="tx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Bevel 5">
            <a:hlinkClick r:id="rId2" action="ppaction://hlinkpres?slideindex=1&amp;slidetitle="/>
          </p:cNvPr>
          <p:cNvSpPr/>
          <p:nvPr/>
        </p:nvSpPr>
        <p:spPr>
          <a:xfrm>
            <a:off x="1587165" y="3233410"/>
            <a:ext cx="2634188" cy="914400"/>
          </a:xfrm>
          <a:prstGeom prst="bevel">
            <a:avLst/>
          </a:prstGeom>
          <a:effectLst>
            <a:outerShdw blurRad="50800" dist="50800" dir="2700000" algn="ctr" rotWithShape="0">
              <a:schemeClr val="tx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evel 7"/>
          <p:cNvSpPr/>
          <p:nvPr/>
        </p:nvSpPr>
        <p:spPr>
          <a:xfrm>
            <a:off x="1579418" y="4822088"/>
            <a:ext cx="2628900" cy="865012"/>
          </a:xfrm>
          <a:prstGeom prst="bevel">
            <a:avLst/>
          </a:prstGeom>
          <a:effectLst>
            <a:outerShdw blurRad="50800" dist="50800" dir="2700000" algn="ctr" rotWithShape="0">
              <a:schemeClr val="tx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hlinkClick r:id="rId3" action="ppaction://hlinkpres?slideindex=1&amp;slidetitle="/>
          </p:cNvPr>
          <p:cNvSpPr txBox="1"/>
          <p:nvPr/>
        </p:nvSpPr>
        <p:spPr>
          <a:xfrm>
            <a:off x="1685059" y="1903378"/>
            <a:ext cx="2438400" cy="400110"/>
          </a:xfrm>
          <a:prstGeom prst="rect">
            <a:avLst/>
          </a:prstGeom>
          <a:noFill/>
        </p:spPr>
        <p:txBody>
          <a:bodyPr wrap="square" rtlCol="0">
            <a:spAutoFit/>
          </a:bodyPr>
          <a:lstStyle/>
          <a:p>
            <a:pPr algn="ctr"/>
            <a:r>
              <a:rPr lang="en-US" sz="2000" b="1" dirty="0" smtClean="0">
                <a:solidFill>
                  <a:schemeClr val="bg1"/>
                </a:solidFill>
                <a:latin typeface="Arial" panose="020B0604020202020204" pitchFamily="34" charset="0"/>
                <a:cs typeface="Arial" panose="020B0604020202020204" pitchFamily="34" charset="0"/>
              </a:rPr>
              <a:t>People v. </a:t>
            </a:r>
            <a:r>
              <a:rPr lang="en-US" sz="2000" b="1" dirty="0" err="1" smtClean="0">
                <a:solidFill>
                  <a:schemeClr val="bg1"/>
                </a:solidFill>
                <a:latin typeface="Arial" panose="020B0604020202020204" pitchFamily="34" charset="0"/>
                <a:cs typeface="Arial" panose="020B0604020202020204" pitchFamily="34" charset="0"/>
              </a:rPr>
              <a:t>Morger</a:t>
            </a:r>
            <a:endParaRPr lang="en-US" sz="2000" b="1" dirty="0">
              <a:solidFill>
                <a:schemeClr val="bg1"/>
              </a:solidFill>
              <a:latin typeface="Arial" panose="020B0604020202020204" pitchFamily="34" charset="0"/>
              <a:cs typeface="Arial" panose="020B0604020202020204" pitchFamily="34" charset="0"/>
            </a:endParaRPr>
          </a:p>
        </p:txBody>
      </p:sp>
      <p:sp>
        <p:nvSpPr>
          <p:cNvPr id="12" name="TextBox 11"/>
          <p:cNvSpPr txBox="1"/>
          <p:nvPr/>
        </p:nvSpPr>
        <p:spPr>
          <a:xfrm>
            <a:off x="1674668" y="3429000"/>
            <a:ext cx="2438400" cy="400110"/>
          </a:xfrm>
          <a:prstGeom prst="rect">
            <a:avLst/>
          </a:prstGeom>
          <a:noFill/>
        </p:spPr>
        <p:txBody>
          <a:bodyPr wrap="square" rtlCol="0">
            <a:spAutoFit/>
          </a:bodyPr>
          <a:lstStyle/>
          <a:p>
            <a:pPr algn="ctr"/>
            <a:r>
              <a:rPr lang="en-US" sz="2000" b="1" dirty="0" smtClean="0">
                <a:solidFill>
                  <a:schemeClr val="bg1"/>
                </a:solidFill>
                <a:latin typeface="Arial" panose="020B0604020202020204" pitchFamily="34" charset="0"/>
                <a:cs typeface="Arial" panose="020B0604020202020204" pitchFamily="34" charset="0"/>
              </a:rPr>
              <a:t>People v. </a:t>
            </a:r>
            <a:r>
              <a:rPr lang="en-US" sz="2000" b="1" dirty="0" err="1" smtClean="0">
                <a:solidFill>
                  <a:schemeClr val="bg1"/>
                </a:solidFill>
                <a:latin typeface="Arial" panose="020B0604020202020204" pitchFamily="34" charset="0"/>
                <a:cs typeface="Arial" panose="020B0604020202020204" pitchFamily="34" charset="0"/>
              </a:rPr>
              <a:t>Minnis</a:t>
            </a:r>
            <a:endParaRPr lang="en-US" sz="2000" b="1" dirty="0">
              <a:solidFill>
                <a:schemeClr val="bg1"/>
              </a:solidFill>
              <a:latin typeface="Arial" panose="020B0604020202020204" pitchFamily="34" charset="0"/>
              <a:cs typeface="Arial" panose="020B0604020202020204" pitchFamily="34" charset="0"/>
            </a:endParaRPr>
          </a:p>
        </p:txBody>
      </p:sp>
      <p:sp>
        <p:nvSpPr>
          <p:cNvPr id="13" name="TextBox 12">
            <a:hlinkClick r:id="rId4" action="ppaction://hlinkpres?slideindex=1&amp;slidetitle="/>
          </p:cNvPr>
          <p:cNvSpPr txBox="1"/>
          <p:nvPr/>
        </p:nvSpPr>
        <p:spPr>
          <a:xfrm>
            <a:off x="1653886" y="4992984"/>
            <a:ext cx="2459182" cy="400110"/>
          </a:xfrm>
          <a:prstGeom prst="rect">
            <a:avLst/>
          </a:prstGeom>
          <a:noFill/>
        </p:spPr>
        <p:txBody>
          <a:bodyPr wrap="square" rtlCol="0">
            <a:spAutoFit/>
          </a:bodyPr>
          <a:lstStyle/>
          <a:p>
            <a:pPr algn="ctr"/>
            <a:r>
              <a:rPr lang="en-US" sz="2000" b="1" dirty="0">
                <a:solidFill>
                  <a:schemeClr val="bg1"/>
                </a:solidFill>
                <a:latin typeface="Arial" panose="020B0604020202020204" pitchFamily="34" charset="0"/>
                <a:cs typeface="Arial" panose="020B0604020202020204" pitchFamily="34" charset="0"/>
              </a:rPr>
              <a:t>State </a:t>
            </a:r>
            <a:r>
              <a:rPr lang="en-US" sz="2000" b="1" dirty="0" smtClean="0">
                <a:solidFill>
                  <a:schemeClr val="bg1"/>
                </a:solidFill>
                <a:latin typeface="Arial" panose="020B0604020202020204" pitchFamily="34" charset="0"/>
                <a:cs typeface="Arial" panose="020B0604020202020204" pitchFamily="34" charset="0"/>
              </a:rPr>
              <a:t>v. </a:t>
            </a:r>
            <a:r>
              <a:rPr lang="en-US" sz="2000" b="1" dirty="0" err="1" smtClean="0">
                <a:solidFill>
                  <a:schemeClr val="bg1"/>
                </a:solidFill>
                <a:latin typeface="Arial" panose="020B0604020202020204" pitchFamily="34" charset="0"/>
                <a:cs typeface="Arial" panose="020B0604020202020204" pitchFamily="34" charset="0"/>
              </a:rPr>
              <a:t>Pepitone</a:t>
            </a:r>
            <a:endParaRPr lang="en-US" sz="2000" b="1" dirty="0">
              <a:solidFill>
                <a:schemeClr val="bg1"/>
              </a:solidFill>
              <a:latin typeface="Arial" panose="020B0604020202020204" pitchFamily="34" charset="0"/>
              <a:cs typeface="Arial" panose="020B0604020202020204" pitchFamily="34" charset="0"/>
            </a:endParaRPr>
          </a:p>
        </p:txBody>
      </p:sp>
      <p:sp>
        <p:nvSpPr>
          <p:cNvPr id="14" name="TextBox 13"/>
          <p:cNvSpPr txBox="1"/>
          <p:nvPr/>
        </p:nvSpPr>
        <p:spPr>
          <a:xfrm>
            <a:off x="381000" y="381000"/>
            <a:ext cx="8382000" cy="707886"/>
          </a:xfrm>
          <a:prstGeom prst="rect">
            <a:avLst/>
          </a:prstGeom>
          <a:noFill/>
        </p:spPr>
        <p:txBody>
          <a:bodyPr wrap="square" rtlCol="0">
            <a:spAutoFit/>
          </a:bodyPr>
          <a:lstStyle/>
          <a:p>
            <a:pPr algn="ctr"/>
            <a:r>
              <a:rPr lang="en-US" sz="4000" dirty="0" smtClean="0">
                <a:solidFill>
                  <a:srgbClr val="FFFF00"/>
                </a:solidFill>
                <a:effectLst>
                  <a:outerShdw blurRad="50800" dist="50800" dir="2700000" algn="ctr" rotWithShape="0">
                    <a:prstClr val="black"/>
                  </a:outerShdw>
                </a:effectLst>
              </a:rPr>
              <a:t>Illinois Sex Offender Case Studies</a:t>
            </a:r>
            <a:endParaRPr lang="en-US" sz="4000" dirty="0">
              <a:solidFill>
                <a:srgbClr val="FFFF00"/>
              </a:solidFill>
              <a:effectLst>
                <a:outerShdw blurRad="50800" dist="50800" dir="2700000" algn="ctr" rotWithShape="0">
                  <a:prstClr val="black"/>
                </a:outerShdw>
              </a:effectLst>
            </a:endParaRPr>
          </a:p>
        </p:txBody>
      </p:sp>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81600" y="2017098"/>
            <a:ext cx="2823804" cy="2823804"/>
          </a:xfrm>
          <a:prstGeom prst="rect">
            <a:avLst/>
          </a:prstGeom>
          <a:ln w="38100">
            <a:solidFill>
              <a:srgbClr val="FFFF00"/>
            </a:solidFill>
          </a:ln>
          <a:effectLst>
            <a:outerShdw blurRad="50800" dist="50800" dir="2700000" algn="ctr" rotWithShape="0">
              <a:schemeClr val="tx1"/>
            </a:outerShdw>
          </a:effectLst>
        </p:spPr>
      </p:pic>
    </p:spTree>
    <p:extLst>
      <p:ext uri="{BB962C8B-B14F-4D97-AF65-F5344CB8AC3E}">
        <p14:creationId xmlns:p14="http://schemas.microsoft.com/office/powerpoint/2010/main" val="923292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evel 4"/>
          <p:cNvSpPr/>
          <p:nvPr/>
        </p:nvSpPr>
        <p:spPr>
          <a:xfrm>
            <a:off x="1600200" y="1733045"/>
            <a:ext cx="2608118" cy="863887"/>
          </a:xfrm>
          <a:prstGeom prst="bevel">
            <a:avLst/>
          </a:prstGeom>
          <a:effectLst>
            <a:outerShdw blurRad="50800" dist="50800" dir="2700000" algn="ctr" rotWithShape="0">
              <a:schemeClr val="tx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Bevel 5">
            <a:hlinkClick r:id="rId3" action="ppaction://hlinkpres?slideindex=1&amp;slidetitle="/>
          </p:cNvPr>
          <p:cNvSpPr/>
          <p:nvPr/>
        </p:nvSpPr>
        <p:spPr>
          <a:xfrm>
            <a:off x="1587165" y="3233410"/>
            <a:ext cx="2634188" cy="914400"/>
          </a:xfrm>
          <a:prstGeom prst="bevel">
            <a:avLst/>
          </a:prstGeom>
          <a:effectLst>
            <a:outerShdw blurRad="50800" dist="50800" dir="2700000" algn="ctr" rotWithShape="0">
              <a:schemeClr val="tx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evel 7"/>
          <p:cNvSpPr/>
          <p:nvPr/>
        </p:nvSpPr>
        <p:spPr>
          <a:xfrm>
            <a:off x="1579418" y="4822088"/>
            <a:ext cx="2628900" cy="865012"/>
          </a:xfrm>
          <a:prstGeom prst="bevel">
            <a:avLst/>
          </a:prstGeom>
          <a:effectLst>
            <a:outerShdw blurRad="50800" dist="50800" dir="2700000" algn="ctr" rotWithShape="0">
              <a:schemeClr val="tx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hlinkClick r:id="rId4" action="ppaction://hlinkpres?slideindex=1&amp;slidetitle="/>
          </p:cNvPr>
          <p:cNvSpPr txBox="1"/>
          <p:nvPr/>
        </p:nvSpPr>
        <p:spPr>
          <a:xfrm>
            <a:off x="1685059" y="1903378"/>
            <a:ext cx="2438400" cy="400110"/>
          </a:xfrm>
          <a:prstGeom prst="rect">
            <a:avLst/>
          </a:prstGeom>
          <a:noFill/>
        </p:spPr>
        <p:txBody>
          <a:bodyPr wrap="square" rtlCol="0">
            <a:spAutoFit/>
          </a:bodyPr>
          <a:lstStyle/>
          <a:p>
            <a:pPr algn="ctr"/>
            <a:r>
              <a:rPr lang="en-US" sz="2000" b="1" dirty="0" smtClean="0">
                <a:solidFill>
                  <a:schemeClr val="bg1"/>
                </a:solidFill>
                <a:latin typeface="Arial" panose="020B0604020202020204" pitchFamily="34" charset="0"/>
                <a:cs typeface="Arial" panose="020B0604020202020204" pitchFamily="34" charset="0"/>
              </a:rPr>
              <a:t>People v. </a:t>
            </a:r>
            <a:r>
              <a:rPr lang="en-US" sz="2000" b="1" dirty="0" err="1" smtClean="0">
                <a:solidFill>
                  <a:schemeClr val="bg1"/>
                </a:solidFill>
                <a:latin typeface="Arial" panose="020B0604020202020204" pitchFamily="34" charset="0"/>
                <a:cs typeface="Arial" panose="020B0604020202020204" pitchFamily="34" charset="0"/>
              </a:rPr>
              <a:t>Morger</a:t>
            </a:r>
            <a:endParaRPr lang="en-US" sz="2000" b="1" dirty="0">
              <a:solidFill>
                <a:schemeClr val="bg1"/>
              </a:solidFill>
              <a:latin typeface="Arial" panose="020B0604020202020204" pitchFamily="34" charset="0"/>
              <a:cs typeface="Arial" panose="020B0604020202020204" pitchFamily="34" charset="0"/>
            </a:endParaRPr>
          </a:p>
        </p:txBody>
      </p:sp>
      <p:sp>
        <p:nvSpPr>
          <p:cNvPr id="12" name="TextBox 11"/>
          <p:cNvSpPr txBox="1"/>
          <p:nvPr/>
        </p:nvSpPr>
        <p:spPr>
          <a:xfrm>
            <a:off x="1674668" y="3429000"/>
            <a:ext cx="2438400" cy="400110"/>
          </a:xfrm>
          <a:prstGeom prst="rect">
            <a:avLst/>
          </a:prstGeom>
          <a:noFill/>
        </p:spPr>
        <p:txBody>
          <a:bodyPr wrap="square" rtlCol="0">
            <a:spAutoFit/>
          </a:bodyPr>
          <a:lstStyle/>
          <a:p>
            <a:pPr algn="ctr"/>
            <a:r>
              <a:rPr lang="en-US" sz="2000" b="1" dirty="0" smtClean="0">
                <a:solidFill>
                  <a:schemeClr val="bg1"/>
                </a:solidFill>
                <a:latin typeface="Arial" panose="020B0604020202020204" pitchFamily="34" charset="0"/>
                <a:cs typeface="Arial" panose="020B0604020202020204" pitchFamily="34" charset="0"/>
              </a:rPr>
              <a:t>People v. </a:t>
            </a:r>
            <a:r>
              <a:rPr lang="en-US" sz="2000" b="1" dirty="0" err="1" smtClean="0">
                <a:solidFill>
                  <a:schemeClr val="bg1"/>
                </a:solidFill>
                <a:latin typeface="Arial" panose="020B0604020202020204" pitchFamily="34" charset="0"/>
                <a:cs typeface="Arial" panose="020B0604020202020204" pitchFamily="34" charset="0"/>
              </a:rPr>
              <a:t>Minnis</a:t>
            </a:r>
            <a:endParaRPr lang="en-US" sz="2000" b="1" dirty="0">
              <a:solidFill>
                <a:schemeClr val="bg1"/>
              </a:solidFill>
              <a:latin typeface="Arial" panose="020B0604020202020204" pitchFamily="34" charset="0"/>
              <a:cs typeface="Arial" panose="020B0604020202020204" pitchFamily="34" charset="0"/>
            </a:endParaRPr>
          </a:p>
        </p:txBody>
      </p:sp>
      <p:sp>
        <p:nvSpPr>
          <p:cNvPr id="13" name="TextBox 12">
            <a:hlinkClick r:id="rId5" action="ppaction://hlinkpres?slideindex=1&amp;slidetitle="/>
          </p:cNvPr>
          <p:cNvSpPr txBox="1"/>
          <p:nvPr/>
        </p:nvSpPr>
        <p:spPr>
          <a:xfrm>
            <a:off x="1653886" y="4992984"/>
            <a:ext cx="2459182" cy="400110"/>
          </a:xfrm>
          <a:prstGeom prst="rect">
            <a:avLst/>
          </a:prstGeom>
          <a:noFill/>
        </p:spPr>
        <p:txBody>
          <a:bodyPr wrap="square" rtlCol="0">
            <a:spAutoFit/>
          </a:bodyPr>
          <a:lstStyle/>
          <a:p>
            <a:pPr algn="ctr"/>
            <a:r>
              <a:rPr lang="en-US" sz="2000" b="1" dirty="0">
                <a:solidFill>
                  <a:srgbClr val="FFFF00"/>
                </a:solidFill>
                <a:latin typeface="Arial" panose="020B0604020202020204" pitchFamily="34" charset="0"/>
                <a:cs typeface="Arial" panose="020B0604020202020204" pitchFamily="34" charset="0"/>
              </a:rPr>
              <a:t>State </a:t>
            </a:r>
            <a:r>
              <a:rPr lang="en-US" sz="2000" b="1" dirty="0" smtClean="0">
                <a:solidFill>
                  <a:srgbClr val="FFFF00"/>
                </a:solidFill>
                <a:latin typeface="Arial" panose="020B0604020202020204" pitchFamily="34" charset="0"/>
                <a:cs typeface="Arial" panose="020B0604020202020204" pitchFamily="34" charset="0"/>
              </a:rPr>
              <a:t>v. </a:t>
            </a:r>
            <a:r>
              <a:rPr lang="en-US" sz="2000" b="1" dirty="0" err="1" smtClean="0">
                <a:solidFill>
                  <a:srgbClr val="FFFF00"/>
                </a:solidFill>
                <a:latin typeface="Arial" panose="020B0604020202020204" pitchFamily="34" charset="0"/>
                <a:cs typeface="Arial" panose="020B0604020202020204" pitchFamily="34" charset="0"/>
              </a:rPr>
              <a:t>Pepitone</a:t>
            </a:r>
            <a:endParaRPr lang="en-US" sz="2000" b="1" dirty="0">
              <a:solidFill>
                <a:srgbClr val="FFFF00"/>
              </a:solidFill>
              <a:latin typeface="Arial" panose="020B0604020202020204" pitchFamily="34" charset="0"/>
              <a:cs typeface="Arial" panose="020B0604020202020204" pitchFamily="34" charset="0"/>
            </a:endParaRPr>
          </a:p>
        </p:txBody>
      </p:sp>
      <p:sp>
        <p:nvSpPr>
          <p:cNvPr id="14" name="TextBox 13"/>
          <p:cNvSpPr txBox="1"/>
          <p:nvPr/>
        </p:nvSpPr>
        <p:spPr>
          <a:xfrm>
            <a:off x="381000" y="381000"/>
            <a:ext cx="8382000" cy="707886"/>
          </a:xfrm>
          <a:prstGeom prst="rect">
            <a:avLst/>
          </a:prstGeom>
          <a:noFill/>
        </p:spPr>
        <p:txBody>
          <a:bodyPr wrap="square" rtlCol="0">
            <a:spAutoFit/>
          </a:bodyPr>
          <a:lstStyle/>
          <a:p>
            <a:pPr algn="ctr"/>
            <a:r>
              <a:rPr lang="en-US" sz="4000" dirty="0" smtClean="0">
                <a:solidFill>
                  <a:srgbClr val="FFFF00"/>
                </a:solidFill>
                <a:effectLst>
                  <a:outerShdw blurRad="50800" dist="50800" dir="2700000" algn="ctr" rotWithShape="0">
                    <a:prstClr val="black"/>
                  </a:outerShdw>
                </a:effectLst>
              </a:rPr>
              <a:t>Illinois Sex Offender Case Studies</a:t>
            </a:r>
            <a:endParaRPr lang="en-US" sz="4000" dirty="0">
              <a:solidFill>
                <a:srgbClr val="FFFF00"/>
              </a:solidFill>
              <a:effectLst>
                <a:outerShdw blurRad="50800" dist="50800" dir="2700000" algn="ctr" rotWithShape="0">
                  <a:prstClr val="black"/>
                </a:outerShdw>
              </a:effectLst>
            </a:endParaRPr>
          </a:p>
        </p:txBody>
      </p:sp>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81600" y="2017098"/>
            <a:ext cx="2823804" cy="2823804"/>
          </a:xfrm>
          <a:prstGeom prst="rect">
            <a:avLst/>
          </a:prstGeom>
          <a:ln w="38100">
            <a:solidFill>
              <a:srgbClr val="FFFF00"/>
            </a:solidFill>
          </a:ln>
          <a:effectLst>
            <a:outerShdw blurRad="50800" dist="50800" dir="2700000" algn="ctr" rotWithShape="0">
              <a:schemeClr val="tx1"/>
            </a:outerShdw>
          </a:effectLst>
        </p:spPr>
      </p:pic>
    </p:spTree>
    <p:extLst>
      <p:ext uri="{BB962C8B-B14F-4D97-AF65-F5344CB8AC3E}">
        <p14:creationId xmlns:p14="http://schemas.microsoft.com/office/powerpoint/2010/main" val="287194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381000" y="381000"/>
            <a:ext cx="8382000" cy="707886"/>
          </a:xfrm>
          <a:prstGeom prst="rect">
            <a:avLst/>
          </a:prstGeom>
          <a:noFill/>
        </p:spPr>
        <p:txBody>
          <a:bodyPr wrap="square" rtlCol="0">
            <a:spAutoFit/>
          </a:bodyPr>
          <a:lstStyle/>
          <a:p>
            <a:pPr algn="ctr"/>
            <a:r>
              <a:rPr lang="en-US" sz="4000" dirty="0" smtClean="0">
                <a:solidFill>
                  <a:srgbClr val="FFFF00"/>
                </a:solidFill>
                <a:effectLst>
                  <a:outerShdw blurRad="50800" dist="50800" dir="2700000" algn="ctr" rotWithShape="0">
                    <a:prstClr val="black"/>
                  </a:outerShdw>
                </a:effectLst>
              </a:rPr>
              <a:t>State </a:t>
            </a:r>
            <a:r>
              <a:rPr lang="en-US" sz="4000" dirty="0" smtClean="0">
                <a:solidFill>
                  <a:srgbClr val="FFFF00"/>
                </a:solidFill>
                <a:effectLst>
                  <a:outerShdw blurRad="50800" dist="50800" dir="2700000" algn="ctr" rotWithShape="0">
                    <a:prstClr val="black"/>
                  </a:outerShdw>
                </a:effectLst>
              </a:rPr>
              <a:t>v</a:t>
            </a:r>
            <a:r>
              <a:rPr lang="en-US" sz="4000" dirty="0">
                <a:solidFill>
                  <a:srgbClr val="FFFF00"/>
                </a:solidFill>
                <a:effectLst>
                  <a:outerShdw blurRad="50800" dist="50800" dir="2700000" algn="ctr" rotWithShape="0">
                    <a:prstClr val="black"/>
                  </a:outerShdw>
                </a:effectLst>
              </a:rPr>
              <a:t>. Marc </a:t>
            </a:r>
            <a:r>
              <a:rPr lang="en-US" sz="4000" dirty="0" err="1" smtClean="0">
                <a:solidFill>
                  <a:srgbClr val="FFFF00"/>
                </a:solidFill>
                <a:effectLst>
                  <a:outerShdw blurRad="50800" dist="50800" dir="2700000" algn="ctr" rotWithShape="0">
                    <a:prstClr val="black"/>
                  </a:outerShdw>
                </a:effectLst>
              </a:rPr>
              <a:t>Pepitone</a:t>
            </a:r>
            <a:endParaRPr lang="en-US" sz="4000" dirty="0">
              <a:solidFill>
                <a:srgbClr val="FFFF00"/>
              </a:solidFill>
              <a:effectLst>
                <a:outerShdw blurRad="50800" dist="50800" dir="2700000" algn="ctr" rotWithShape="0">
                  <a:prstClr val="black"/>
                </a:outerShdw>
              </a:effectLst>
            </a:endParaRPr>
          </a:p>
        </p:txBody>
      </p:sp>
      <p:sp>
        <p:nvSpPr>
          <p:cNvPr id="3" name="TextBox 2"/>
          <p:cNvSpPr txBox="1"/>
          <p:nvPr/>
        </p:nvSpPr>
        <p:spPr>
          <a:xfrm>
            <a:off x="1752600" y="1088886"/>
            <a:ext cx="5638800" cy="400110"/>
          </a:xfrm>
          <a:prstGeom prst="rect">
            <a:avLst/>
          </a:prstGeom>
          <a:noFill/>
        </p:spPr>
        <p:txBody>
          <a:bodyPr wrap="square" rtlCol="0">
            <a:spAutoFit/>
          </a:bodyPr>
          <a:lstStyle/>
          <a:p>
            <a:pPr algn="ctr"/>
            <a:r>
              <a:rPr lang="en-US" sz="2000" dirty="0">
                <a:solidFill>
                  <a:srgbClr val="FFFF00"/>
                </a:solidFill>
                <a:effectLst>
                  <a:outerShdw blurRad="50800" dist="50800" dir="2700000" algn="ctr" rotWithShape="0">
                    <a:prstClr val="black"/>
                  </a:outerShdw>
                </a:effectLst>
              </a:rPr>
              <a:t>75 N.E.3d 297, 412 </a:t>
            </a:r>
            <a:r>
              <a:rPr lang="en-US" sz="2000" dirty="0" err="1">
                <a:solidFill>
                  <a:srgbClr val="FFFF00"/>
                </a:solidFill>
                <a:effectLst>
                  <a:outerShdw blurRad="50800" dist="50800" dir="2700000" algn="ctr" rotWithShape="0">
                    <a:prstClr val="black"/>
                  </a:outerShdw>
                </a:effectLst>
              </a:rPr>
              <a:t>Ill.Dec</a:t>
            </a:r>
            <a:r>
              <a:rPr lang="en-US" sz="2000" dirty="0">
                <a:solidFill>
                  <a:srgbClr val="FFFF00"/>
                </a:solidFill>
                <a:effectLst>
                  <a:outerShdw blurRad="50800" dist="50800" dir="2700000" algn="ctr" rotWithShape="0">
                    <a:prstClr val="black"/>
                  </a:outerShdw>
                </a:effectLst>
              </a:rPr>
              <a:t>. </a:t>
            </a:r>
            <a:r>
              <a:rPr lang="en-US" sz="2000" dirty="0" smtClean="0">
                <a:solidFill>
                  <a:srgbClr val="FFFF00"/>
                </a:solidFill>
                <a:effectLst>
                  <a:outerShdw blurRad="50800" dist="50800" dir="2700000" algn="ctr" rotWithShape="0">
                    <a:prstClr val="black"/>
                  </a:outerShdw>
                </a:effectLst>
              </a:rPr>
              <a:t>317 (3</a:t>
            </a:r>
            <a:r>
              <a:rPr lang="en-US" sz="2000" baseline="30000" dirty="0" smtClean="0">
                <a:solidFill>
                  <a:srgbClr val="FFFF00"/>
                </a:solidFill>
                <a:effectLst>
                  <a:outerShdw blurRad="50800" dist="50800" dir="2700000" algn="ctr" rotWithShape="0">
                    <a:prstClr val="black"/>
                  </a:outerShdw>
                </a:effectLst>
              </a:rPr>
              <a:t>rd</a:t>
            </a:r>
            <a:r>
              <a:rPr lang="en-US" sz="2000" dirty="0" smtClean="0">
                <a:solidFill>
                  <a:srgbClr val="FFFF00"/>
                </a:solidFill>
                <a:effectLst>
                  <a:outerShdw blurRad="50800" dist="50800" dir="2700000" algn="ctr" rotWithShape="0">
                    <a:prstClr val="black"/>
                  </a:outerShdw>
                </a:effectLst>
              </a:rPr>
              <a:t> Dist. 2017)</a:t>
            </a:r>
            <a:endParaRPr lang="en-US" sz="2000" dirty="0">
              <a:solidFill>
                <a:srgbClr val="FFFF00"/>
              </a:solidFill>
              <a:effectLst>
                <a:outerShdw blurRad="50800" dist="50800" dir="2700000" algn="ctr" rotWithShape="0">
                  <a:prstClr val="black"/>
                </a:outerShdw>
              </a:effectLst>
            </a:endParaRPr>
          </a:p>
        </p:txBody>
      </p:sp>
      <p:sp>
        <p:nvSpPr>
          <p:cNvPr id="4" name="TextBox 3"/>
          <p:cNvSpPr txBox="1"/>
          <p:nvPr/>
        </p:nvSpPr>
        <p:spPr>
          <a:xfrm>
            <a:off x="879071" y="1600200"/>
            <a:ext cx="7385858" cy="954107"/>
          </a:xfrm>
          <a:prstGeom prst="rect">
            <a:avLst/>
          </a:prstGeom>
          <a:noFill/>
        </p:spPr>
        <p:txBody>
          <a:bodyPr wrap="square" rtlCol="0">
            <a:spAutoFit/>
          </a:bodyPr>
          <a:lstStyle/>
          <a:p>
            <a:pPr marL="457200" indent="-457200">
              <a:buFont typeface="Arial" panose="020B0604020202020204" pitchFamily="34" charset="0"/>
              <a:buChar char="•"/>
            </a:pPr>
            <a:r>
              <a:rPr lang="en-US" sz="2800" dirty="0" smtClean="0">
                <a:solidFill>
                  <a:schemeClr val="bg1"/>
                </a:solidFill>
                <a:effectLst>
                  <a:outerShdw blurRad="50800" dist="50800" dir="2700000" algn="ctr" rotWithShape="0">
                    <a:prstClr val="black"/>
                  </a:outerShdw>
                </a:effectLst>
              </a:rPr>
              <a:t>Convicted </a:t>
            </a:r>
            <a:r>
              <a:rPr lang="en-US" sz="2800" dirty="0">
                <a:solidFill>
                  <a:schemeClr val="bg1"/>
                </a:solidFill>
                <a:effectLst>
                  <a:outerShdw blurRad="50800" dist="50800" dir="2700000" algn="ctr" rotWithShape="0">
                    <a:prstClr val="black"/>
                  </a:outerShdw>
                </a:effectLst>
              </a:rPr>
              <a:t>of being a child sex offender in a public </a:t>
            </a:r>
            <a:r>
              <a:rPr lang="en-US" sz="2800" dirty="0" smtClean="0">
                <a:solidFill>
                  <a:schemeClr val="bg1"/>
                </a:solidFill>
                <a:effectLst>
                  <a:outerShdw blurRad="50800" dist="50800" dir="2700000" algn="ctr" rotWithShape="0">
                    <a:prstClr val="black"/>
                  </a:outerShdw>
                </a:effectLst>
              </a:rPr>
              <a:t>park. </a:t>
            </a:r>
          </a:p>
        </p:txBody>
      </p:sp>
      <p:sp>
        <p:nvSpPr>
          <p:cNvPr id="5" name="TextBox 4"/>
          <p:cNvSpPr txBox="1"/>
          <p:nvPr/>
        </p:nvSpPr>
        <p:spPr>
          <a:xfrm>
            <a:off x="879071" y="2575089"/>
            <a:ext cx="7385858" cy="1384995"/>
          </a:xfrm>
          <a:prstGeom prst="rect">
            <a:avLst/>
          </a:prstGeom>
          <a:noFill/>
        </p:spPr>
        <p:txBody>
          <a:bodyPr wrap="square" rtlCol="0">
            <a:spAutoFit/>
          </a:bodyPr>
          <a:lstStyle/>
          <a:p>
            <a:pPr marL="457200" indent="-457200">
              <a:buFont typeface="Arial" panose="020B0604020202020204" pitchFamily="34" charset="0"/>
              <a:buChar char="•"/>
            </a:pPr>
            <a:r>
              <a:rPr lang="en-US" sz="2800" dirty="0" smtClean="0">
                <a:solidFill>
                  <a:schemeClr val="bg1"/>
                </a:solidFill>
                <a:effectLst>
                  <a:outerShdw blurRad="50800" dist="50800" dir="2700000" algn="ctr" rotWithShape="0">
                    <a:prstClr val="black"/>
                  </a:outerShdw>
                </a:effectLst>
              </a:rPr>
              <a:t>Appellate court ruled that this law </a:t>
            </a:r>
            <a:r>
              <a:rPr lang="en-US" sz="2800" dirty="0">
                <a:solidFill>
                  <a:schemeClr val="bg1"/>
                </a:solidFill>
                <a:effectLst>
                  <a:outerShdw blurRad="50800" dist="50800" dir="2700000" algn="ctr" rotWithShape="0">
                    <a:prstClr val="black"/>
                  </a:outerShdw>
                </a:effectLst>
              </a:rPr>
              <a:t>violates </a:t>
            </a:r>
            <a:r>
              <a:rPr lang="en-US" sz="2800" dirty="0" smtClean="0">
                <a:solidFill>
                  <a:schemeClr val="bg1"/>
                </a:solidFill>
                <a:effectLst>
                  <a:outerShdw blurRad="50800" dist="50800" dir="2700000" algn="ctr" rotWithShape="0">
                    <a:prstClr val="black"/>
                  </a:outerShdw>
                </a:effectLst>
              </a:rPr>
              <a:t>substantive </a:t>
            </a:r>
            <a:r>
              <a:rPr lang="en-US" sz="2800" dirty="0">
                <a:solidFill>
                  <a:schemeClr val="bg1"/>
                </a:solidFill>
                <a:effectLst>
                  <a:outerShdw blurRad="50800" dist="50800" dir="2700000" algn="ctr" rotWithShape="0">
                    <a:prstClr val="black"/>
                  </a:outerShdw>
                </a:effectLst>
              </a:rPr>
              <a:t>due </a:t>
            </a:r>
            <a:r>
              <a:rPr lang="en-US" sz="2800" dirty="0" smtClean="0">
                <a:solidFill>
                  <a:schemeClr val="bg1"/>
                </a:solidFill>
                <a:effectLst>
                  <a:outerShdw blurRad="50800" dist="50800" dir="2700000" algn="ctr" rotWithShape="0">
                    <a:prstClr val="black"/>
                  </a:outerShdw>
                </a:effectLst>
              </a:rPr>
              <a:t>process clause of the Constitution. </a:t>
            </a:r>
          </a:p>
        </p:txBody>
      </p:sp>
      <p:sp>
        <p:nvSpPr>
          <p:cNvPr id="6" name="TextBox 5"/>
          <p:cNvSpPr txBox="1"/>
          <p:nvPr/>
        </p:nvSpPr>
        <p:spPr>
          <a:xfrm>
            <a:off x="879071" y="3955466"/>
            <a:ext cx="7385858" cy="2677656"/>
          </a:xfrm>
          <a:prstGeom prst="rect">
            <a:avLst/>
          </a:prstGeom>
          <a:noFill/>
        </p:spPr>
        <p:txBody>
          <a:bodyPr wrap="square" rtlCol="0">
            <a:spAutoFit/>
          </a:bodyPr>
          <a:lstStyle/>
          <a:p>
            <a:pPr marL="457200" indent="-457200">
              <a:buFont typeface="Arial" panose="020B0604020202020204" pitchFamily="34" charset="0"/>
              <a:buChar char="•"/>
            </a:pPr>
            <a:r>
              <a:rPr lang="en-US" sz="2800" dirty="0" smtClean="0">
                <a:solidFill>
                  <a:schemeClr val="bg1"/>
                </a:solidFill>
                <a:effectLst>
                  <a:outerShdw blurRad="50800" dist="50800" dir="2700000" algn="ctr" rotWithShape="0">
                    <a:prstClr val="black"/>
                  </a:outerShdw>
                </a:effectLst>
              </a:rPr>
              <a:t>Law is not </a:t>
            </a:r>
            <a:r>
              <a:rPr lang="en-US" sz="2800" dirty="0">
                <a:solidFill>
                  <a:schemeClr val="bg1"/>
                </a:solidFill>
                <a:effectLst>
                  <a:outerShdw blurRad="50800" dist="50800" dir="2700000" algn="ctr" rotWithShape="0">
                    <a:prstClr val="black"/>
                  </a:outerShdw>
                </a:effectLst>
              </a:rPr>
              <a:t>reasonably related to its goal of protecting the public, especially children, from </a:t>
            </a:r>
            <a:r>
              <a:rPr lang="en-US" sz="2800" dirty="0" smtClean="0">
                <a:solidFill>
                  <a:schemeClr val="bg1"/>
                </a:solidFill>
                <a:effectLst>
                  <a:outerShdw blurRad="50800" dist="50800" dir="2700000" algn="ctr" rotWithShape="0">
                    <a:prstClr val="black"/>
                  </a:outerShdw>
                </a:effectLst>
              </a:rPr>
              <a:t>a </a:t>
            </a:r>
            <a:r>
              <a:rPr lang="en-US" sz="2800" dirty="0">
                <a:solidFill>
                  <a:schemeClr val="bg1"/>
                </a:solidFill>
                <a:effectLst>
                  <a:outerShdw blurRad="50800" dist="50800" dir="2700000" algn="ctr" rotWithShape="0">
                    <a:prstClr val="black"/>
                  </a:outerShdw>
                </a:effectLst>
              </a:rPr>
              <a:t>child sex </a:t>
            </a:r>
            <a:r>
              <a:rPr lang="en-US" sz="2800" dirty="0" smtClean="0">
                <a:solidFill>
                  <a:schemeClr val="bg1"/>
                </a:solidFill>
                <a:effectLst>
                  <a:outerShdw blurRad="50800" dist="50800" dir="2700000" algn="ctr" rotWithShape="0">
                    <a:prstClr val="black"/>
                  </a:outerShdw>
                </a:effectLst>
              </a:rPr>
              <a:t>offender, nor  is </a:t>
            </a:r>
            <a:r>
              <a:rPr lang="en-US" sz="2800" dirty="0">
                <a:solidFill>
                  <a:schemeClr val="bg1"/>
                </a:solidFill>
                <a:effectLst>
                  <a:outerShdw blurRad="50800" dist="50800" dir="2700000" algn="ctr" rotWithShape="0">
                    <a:prstClr val="black"/>
                  </a:outerShdw>
                </a:effectLst>
              </a:rPr>
              <a:t>it drafted in such a way as to effect that goal without </a:t>
            </a:r>
            <a:r>
              <a:rPr lang="en-US" sz="2800" dirty="0" smtClean="0">
                <a:solidFill>
                  <a:schemeClr val="bg1"/>
                </a:solidFill>
                <a:effectLst>
                  <a:outerShdw blurRad="50800" dist="50800" dir="2700000" algn="ctr" rotWithShape="0">
                    <a:prstClr val="black"/>
                  </a:outerShdw>
                </a:effectLst>
              </a:rPr>
              <a:t>sweeping </a:t>
            </a:r>
            <a:r>
              <a:rPr lang="en-US" sz="2800" dirty="0">
                <a:solidFill>
                  <a:schemeClr val="bg1"/>
                </a:solidFill>
                <a:effectLst>
                  <a:outerShdw blurRad="50800" dist="50800" dir="2700000" algn="ctr" rotWithShape="0">
                    <a:prstClr val="black"/>
                  </a:outerShdw>
                </a:effectLst>
              </a:rPr>
              <a:t>too broadly </a:t>
            </a:r>
            <a:r>
              <a:rPr lang="en-US" sz="2800" dirty="0" smtClean="0">
                <a:solidFill>
                  <a:schemeClr val="bg1"/>
                </a:solidFill>
                <a:effectLst>
                  <a:outerShdw blurRad="50800" dist="50800" dir="2700000" algn="ctr" rotWithShape="0">
                    <a:prstClr val="black"/>
                  </a:outerShdw>
                </a:effectLst>
              </a:rPr>
              <a:t>by criminalizing a wide array of innocent conduct.</a:t>
            </a:r>
          </a:p>
        </p:txBody>
      </p:sp>
    </p:spTree>
    <p:extLst>
      <p:ext uri="{BB962C8B-B14F-4D97-AF65-F5344CB8AC3E}">
        <p14:creationId xmlns:p14="http://schemas.microsoft.com/office/powerpoint/2010/main" val="465152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evel 4"/>
          <p:cNvSpPr/>
          <p:nvPr/>
        </p:nvSpPr>
        <p:spPr>
          <a:xfrm>
            <a:off x="1600200" y="1733045"/>
            <a:ext cx="2608118" cy="863887"/>
          </a:xfrm>
          <a:prstGeom prst="bevel">
            <a:avLst/>
          </a:prstGeom>
          <a:effectLst>
            <a:outerShdw blurRad="50800" dist="50800" dir="2700000" algn="ctr" rotWithShape="0">
              <a:schemeClr val="tx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Bevel 5">
            <a:hlinkClick r:id="rId2" action="ppaction://hlinkpres?slideindex=1&amp;slidetitle="/>
          </p:cNvPr>
          <p:cNvSpPr/>
          <p:nvPr/>
        </p:nvSpPr>
        <p:spPr>
          <a:xfrm>
            <a:off x="1587165" y="3233410"/>
            <a:ext cx="2634188" cy="914400"/>
          </a:xfrm>
          <a:prstGeom prst="bevel">
            <a:avLst/>
          </a:prstGeom>
          <a:effectLst>
            <a:outerShdw blurRad="50800" dist="50800" dir="2700000" algn="ctr" rotWithShape="0">
              <a:schemeClr val="tx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Bevel 7"/>
          <p:cNvSpPr/>
          <p:nvPr/>
        </p:nvSpPr>
        <p:spPr>
          <a:xfrm>
            <a:off x="1579418" y="4822088"/>
            <a:ext cx="2628900" cy="865012"/>
          </a:xfrm>
          <a:prstGeom prst="bevel">
            <a:avLst/>
          </a:prstGeom>
          <a:effectLst>
            <a:outerShdw blurRad="50800" dist="50800" dir="2700000" algn="ctr" rotWithShape="0">
              <a:schemeClr val="tx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TextBox 9">
            <a:hlinkClick r:id="rId3" action="ppaction://hlinkpres?slideindex=1&amp;slidetitle="/>
          </p:cNvPr>
          <p:cNvSpPr txBox="1"/>
          <p:nvPr/>
        </p:nvSpPr>
        <p:spPr>
          <a:xfrm>
            <a:off x="1685059" y="1903378"/>
            <a:ext cx="2438400" cy="400110"/>
          </a:xfrm>
          <a:prstGeom prst="rect">
            <a:avLst/>
          </a:prstGeom>
          <a:noFill/>
        </p:spPr>
        <p:txBody>
          <a:bodyPr wrap="square" rtlCol="0">
            <a:spAutoFit/>
          </a:bodyPr>
          <a:lstStyle/>
          <a:p>
            <a:pPr algn="ctr"/>
            <a:r>
              <a:rPr lang="en-US" sz="2000" b="1" dirty="0" smtClean="0">
                <a:solidFill>
                  <a:prstClr val="white"/>
                </a:solidFill>
                <a:latin typeface="Arial" panose="020B0604020202020204" pitchFamily="34" charset="0"/>
                <a:cs typeface="Arial" panose="020B0604020202020204" pitchFamily="34" charset="0"/>
              </a:rPr>
              <a:t>People v. </a:t>
            </a:r>
            <a:r>
              <a:rPr lang="en-US" sz="2000" b="1" dirty="0" err="1" smtClean="0">
                <a:solidFill>
                  <a:prstClr val="white"/>
                </a:solidFill>
                <a:latin typeface="Arial" panose="020B0604020202020204" pitchFamily="34" charset="0"/>
                <a:cs typeface="Arial" panose="020B0604020202020204" pitchFamily="34" charset="0"/>
              </a:rPr>
              <a:t>Morger</a:t>
            </a:r>
            <a:endParaRPr lang="en-US" sz="2000" b="1" dirty="0">
              <a:solidFill>
                <a:prstClr val="white"/>
              </a:solidFill>
              <a:latin typeface="Arial" panose="020B0604020202020204" pitchFamily="34" charset="0"/>
              <a:cs typeface="Arial" panose="020B0604020202020204" pitchFamily="34" charset="0"/>
            </a:endParaRPr>
          </a:p>
        </p:txBody>
      </p:sp>
      <p:sp>
        <p:nvSpPr>
          <p:cNvPr id="12" name="TextBox 11"/>
          <p:cNvSpPr txBox="1"/>
          <p:nvPr/>
        </p:nvSpPr>
        <p:spPr>
          <a:xfrm>
            <a:off x="1674668" y="3429000"/>
            <a:ext cx="2438400" cy="400110"/>
          </a:xfrm>
          <a:prstGeom prst="rect">
            <a:avLst/>
          </a:prstGeom>
          <a:noFill/>
        </p:spPr>
        <p:txBody>
          <a:bodyPr wrap="square" rtlCol="0">
            <a:spAutoFit/>
          </a:bodyPr>
          <a:lstStyle/>
          <a:p>
            <a:pPr algn="ctr"/>
            <a:r>
              <a:rPr lang="en-US" sz="2000" b="1" dirty="0" smtClean="0">
                <a:solidFill>
                  <a:prstClr val="white"/>
                </a:solidFill>
                <a:latin typeface="Arial" panose="020B0604020202020204" pitchFamily="34" charset="0"/>
                <a:cs typeface="Arial" panose="020B0604020202020204" pitchFamily="34" charset="0"/>
              </a:rPr>
              <a:t>People v. </a:t>
            </a:r>
            <a:r>
              <a:rPr lang="en-US" sz="2000" b="1" dirty="0" err="1" smtClean="0">
                <a:solidFill>
                  <a:prstClr val="white"/>
                </a:solidFill>
                <a:latin typeface="Arial" panose="020B0604020202020204" pitchFamily="34" charset="0"/>
                <a:cs typeface="Arial" panose="020B0604020202020204" pitchFamily="34" charset="0"/>
              </a:rPr>
              <a:t>Minnis</a:t>
            </a:r>
            <a:endParaRPr lang="en-US" sz="2000" b="1" dirty="0">
              <a:solidFill>
                <a:prstClr val="white"/>
              </a:solidFill>
              <a:latin typeface="Arial" panose="020B0604020202020204" pitchFamily="34" charset="0"/>
              <a:cs typeface="Arial" panose="020B0604020202020204" pitchFamily="34" charset="0"/>
            </a:endParaRPr>
          </a:p>
        </p:txBody>
      </p:sp>
      <p:sp>
        <p:nvSpPr>
          <p:cNvPr id="13" name="TextBox 12">
            <a:hlinkClick r:id="rId4" action="ppaction://hlinkpres?slideindex=1&amp;slidetitle="/>
          </p:cNvPr>
          <p:cNvSpPr txBox="1"/>
          <p:nvPr/>
        </p:nvSpPr>
        <p:spPr>
          <a:xfrm>
            <a:off x="1653886" y="4992984"/>
            <a:ext cx="2459182" cy="400110"/>
          </a:xfrm>
          <a:prstGeom prst="rect">
            <a:avLst/>
          </a:prstGeom>
          <a:noFill/>
        </p:spPr>
        <p:txBody>
          <a:bodyPr wrap="square" rtlCol="0">
            <a:spAutoFit/>
          </a:bodyPr>
          <a:lstStyle/>
          <a:p>
            <a:pPr algn="ctr"/>
            <a:r>
              <a:rPr lang="en-US" sz="2000" b="1" dirty="0">
                <a:solidFill>
                  <a:prstClr val="white"/>
                </a:solidFill>
                <a:latin typeface="Arial" panose="020B0604020202020204" pitchFamily="34" charset="0"/>
                <a:cs typeface="Arial" panose="020B0604020202020204" pitchFamily="34" charset="0"/>
              </a:rPr>
              <a:t>State </a:t>
            </a:r>
            <a:r>
              <a:rPr lang="en-US" sz="2000" b="1" dirty="0" smtClean="0">
                <a:solidFill>
                  <a:prstClr val="white"/>
                </a:solidFill>
                <a:latin typeface="Arial" panose="020B0604020202020204" pitchFamily="34" charset="0"/>
                <a:cs typeface="Arial" panose="020B0604020202020204" pitchFamily="34" charset="0"/>
              </a:rPr>
              <a:t>v. </a:t>
            </a:r>
            <a:r>
              <a:rPr lang="en-US" sz="2000" b="1" dirty="0" err="1" smtClean="0">
                <a:solidFill>
                  <a:prstClr val="white"/>
                </a:solidFill>
                <a:latin typeface="Arial" panose="020B0604020202020204" pitchFamily="34" charset="0"/>
                <a:cs typeface="Arial" panose="020B0604020202020204" pitchFamily="34" charset="0"/>
              </a:rPr>
              <a:t>Pepitone</a:t>
            </a:r>
            <a:endParaRPr lang="en-US" sz="2000" b="1" dirty="0">
              <a:solidFill>
                <a:prstClr val="white"/>
              </a:solidFill>
              <a:latin typeface="Arial" panose="020B0604020202020204" pitchFamily="34" charset="0"/>
              <a:cs typeface="Arial" panose="020B0604020202020204" pitchFamily="34" charset="0"/>
            </a:endParaRPr>
          </a:p>
        </p:txBody>
      </p:sp>
      <p:sp>
        <p:nvSpPr>
          <p:cNvPr id="14" name="TextBox 13"/>
          <p:cNvSpPr txBox="1"/>
          <p:nvPr/>
        </p:nvSpPr>
        <p:spPr>
          <a:xfrm>
            <a:off x="381000" y="381000"/>
            <a:ext cx="8382000" cy="707886"/>
          </a:xfrm>
          <a:prstGeom prst="rect">
            <a:avLst/>
          </a:prstGeom>
          <a:noFill/>
        </p:spPr>
        <p:txBody>
          <a:bodyPr wrap="square" rtlCol="0">
            <a:spAutoFit/>
          </a:bodyPr>
          <a:lstStyle/>
          <a:p>
            <a:pPr algn="ctr"/>
            <a:r>
              <a:rPr lang="en-US" sz="4000" dirty="0" smtClean="0">
                <a:solidFill>
                  <a:srgbClr val="FFFF00"/>
                </a:solidFill>
                <a:effectLst>
                  <a:outerShdw blurRad="50800" dist="50800" dir="2700000" algn="ctr" rotWithShape="0">
                    <a:prstClr val="black"/>
                  </a:outerShdw>
                </a:effectLst>
              </a:rPr>
              <a:t>Illinois Sex Offender Case Studies</a:t>
            </a:r>
            <a:endParaRPr lang="en-US" sz="4000" dirty="0">
              <a:solidFill>
                <a:srgbClr val="FFFF00"/>
              </a:solidFill>
              <a:effectLst>
                <a:outerShdw blurRad="50800" dist="50800" dir="2700000" algn="ctr" rotWithShape="0">
                  <a:prstClr val="black"/>
                </a:outerShdw>
              </a:effectLst>
            </a:endParaRPr>
          </a:p>
        </p:txBody>
      </p:sp>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81600" y="2017098"/>
            <a:ext cx="2823804" cy="2823804"/>
          </a:xfrm>
          <a:prstGeom prst="rect">
            <a:avLst/>
          </a:prstGeom>
          <a:ln w="38100">
            <a:solidFill>
              <a:srgbClr val="FFFF00"/>
            </a:solidFill>
          </a:ln>
          <a:effectLst>
            <a:outerShdw blurRad="50800" dist="50800" dir="2700000" algn="ctr" rotWithShape="0">
              <a:schemeClr val="tx1"/>
            </a:outerShdw>
          </a:effectLst>
        </p:spPr>
      </p:pic>
    </p:spTree>
    <p:extLst>
      <p:ext uri="{BB962C8B-B14F-4D97-AF65-F5344CB8AC3E}">
        <p14:creationId xmlns:p14="http://schemas.microsoft.com/office/powerpoint/2010/main" val="1811680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evel 4"/>
          <p:cNvSpPr/>
          <p:nvPr/>
        </p:nvSpPr>
        <p:spPr>
          <a:xfrm>
            <a:off x="1600200" y="1733045"/>
            <a:ext cx="2608118" cy="863887"/>
          </a:xfrm>
          <a:prstGeom prst="bevel">
            <a:avLst/>
          </a:prstGeom>
          <a:effectLst>
            <a:outerShdw blurRad="50800" dist="50800" dir="2700000" algn="ctr" rotWithShape="0">
              <a:schemeClr val="tx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Bevel 5">
            <a:hlinkClick r:id="rId2" action="ppaction://hlinkpres?slideindex=1&amp;slidetitle="/>
          </p:cNvPr>
          <p:cNvSpPr/>
          <p:nvPr/>
        </p:nvSpPr>
        <p:spPr>
          <a:xfrm>
            <a:off x="1587165" y="3233410"/>
            <a:ext cx="2634188" cy="914400"/>
          </a:xfrm>
          <a:prstGeom prst="bevel">
            <a:avLst/>
          </a:prstGeom>
          <a:effectLst>
            <a:outerShdw blurRad="50800" dist="50800" dir="2700000" algn="ctr" rotWithShape="0">
              <a:schemeClr val="tx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Bevel 7"/>
          <p:cNvSpPr/>
          <p:nvPr/>
        </p:nvSpPr>
        <p:spPr>
          <a:xfrm>
            <a:off x="1579418" y="4822088"/>
            <a:ext cx="2628900" cy="865012"/>
          </a:xfrm>
          <a:prstGeom prst="bevel">
            <a:avLst/>
          </a:prstGeom>
          <a:effectLst>
            <a:outerShdw blurRad="50800" dist="50800" dir="2700000" algn="ctr" rotWithShape="0">
              <a:schemeClr val="tx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hlinkClick r:id="rId3" action="ppaction://hlinkpres?slideindex=1&amp;slidetitle="/>
          </p:cNvPr>
          <p:cNvSpPr txBox="1"/>
          <p:nvPr/>
        </p:nvSpPr>
        <p:spPr>
          <a:xfrm>
            <a:off x="1685059" y="1903378"/>
            <a:ext cx="2438400" cy="400110"/>
          </a:xfrm>
          <a:prstGeom prst="rect">
            <a:avLst/>
          </a:prstGeom>
          <a:noFill/>
        </p:spPr>
        <p:txBody>
          <a:bodyPr wrap="square" rtlCol="0">
            <a:spAutoFit/>
          </a:bodyPr>
          <a:lstStyle/>
          <a:p>
            <a:pPr algn="ctr"/>
            <a:r>
              <a:rPr lang="en-US" sz="2000" b="1" dirty="0" smtClean="0">
                <a:solidFill>
                  <a:schemeClr val="bg1"/>
                </a:solidFill>
                <a:latin typeface="Arial" panose="020B0604020202020204" pitchFamily="34" charset="0"/>
                <a:cs typeface="Arial" panose="020B0604020202020204" pitchFamily="34" charset="0"/>
              </a:rPr>
              <a:t>People v. </a:t>
            </a:r>
            <a:r>
              <a:rPr lang="en-US" sz="2000" b="1" dirty="0" err="1" smtClean="0">
                <a:solidFill>
                  <a:schemeClr val="bg1"/>
                </a:solidFill>
                <a:latin typeface="Arial" panose="020B0604020202020204" pitchFamily="34" charset="0"/>
                <a:cs typeface="Arial" panose="020B0604020202020204" pitchFamily="34" charset="0"/>
              </a:rPr>
              <a:t>Morger</a:t>
            </a:r>
            <a:endParaRPr lang="en-US" sz="2000" b="1" dirty="0">
              <a:solidFill>
                <a:schemeClr val="bg1"/>
              </a:solidFill>
              <a:latin typeface="Arial" panose="020B0604020202020204" pitchFamily="34" charset="0"/>
              <a:cs typeface="Arial" panose="020B0604020202020204" pitchFamily="34" charset="0"/>
            </a:endParaRPr>
          </a:p>
        </p:txBody>
      </p:sp>
      <p:sp>
        <p:nvSpPr>
          <p:cNvPr id="12" name="TextBox 11"/>
          <p:cNvSpPr txBox="1"/>
          <p:nvPr/>
        </p:nvSpPr>
        <p:spPr>
          <a:xfrm>
            <a:off x="1674668" y="3429000"/>
            <a:ext cx="2438400" cy="400110"/>
          </a:xfrm>
          <a:prstGeom prst="rect">
            <a:avLst/>
          </a:prstGeom>
          <a:noFill/>
        </p:spPr>
        <p:txBody>
          <a:bodyPr wrap="square" rtlCol="0">
            <a:spAutoFit/>
          </a:bodyPr>
          <a:lstStyle/>
          <a:p>
            <a:pPr algn="ctr"/>
            <a:r>
              <a:rPr lang="en-US" sz="2000" b="1" dirty="0" smtClean="0">
                <a:solidFill>
                  <a:schemeClr val="bg1"/>
                </a:solidFill>
                <a:latin typeface="Arial" panose="020B0604020202020204" pitchFamily="34" charset="0"/>
                <a:cs typeface="Arial" panose="020B0604020202020204" pitchFamily="34" charset="0"/>
              </a:rPr>
              <a:t>People v. </a:t>
            </a:r>
            <a:r>
              <a:rPr lang="en-US" sz="2000" b="1" dirty="0" err="1" smtClean="0">
                <a:solidFill>
                  <a:schemeClr val="bg1"/>
                </a:solidFill>
                <a:latin typeface="Arial" panose="020B0604020202020204" pitchFamily="34" charset="0"/>
                <a:cs typeface="Arial" panose="020B0604020202020204" pitchFamily="34" charset="0"/>
              </a:rPr>
              <a:t>Minnis</a:t>
            </a:r>
            <a:endParaRPr lang="en-US" sz="2000" b="1" dirty="0">
              <a:solidFill>
                <a:schemeClr val="bg1"/>
              </a:solidFill>
              <a:latin typeface="Arial" panose="020B0604020202020204" pitchFamily="34" charset="0"/>
              <a:cs typeface="Arial" panose="020B0604020202020204" pitchFamily="34" charset="0"/>
            </a:endParaRPr>
          </a:p>
        </p:txBody>
      </p:sp>
      <p:sp>
        <p:nvSpPr>
          <p:cNvPr id="13" name="TextBox 12">
            <a:hlinkClick r:id="rId4" action="ppaction://hlinkpres?slideindex=1&amp;slidetitle="/>
          </p:cNvPr>
          <p:cNvSpPr txBox="1"/>
          <p:nvPr/>
        </p:nvSpPr>
        <p:spPr>
          <a:xfrm>
            <a:off x="1653886" y="4992984"/>
            <a:ext cx="2459182" cy="400110"/>
          </a:xfrm>
          <a:prstGeom prst="rect">
            <a:avLst/>
          </a:prstGeom>
          <a:noFill/>
        </p:spPr>
        <p:txBody>
          <a:bodyPr wrap="square" rtlCol="0">
            <a:spAutoFit/>
          </a:bodyPr>
          <a:lstStyle/>
          <a:p>
            <a:pPr algn="ctr"/>
            <a:r>
              <a:rPr lang="en-US" sz="2000" b="1" dirty="0">
                <a:solidFill>
                  <a:schemeClr val="bg1"/>
                </a:solidFill>
                <a:latin typeface="Arial" panose="020B0604020202020204" pitchFamily="34" charset="0"/>
                <a:cs typeface="Arial" panose="020B0604020202020204" pitchFamily="34" charset="0"/>
              </a:rPr>
              <a:t>State </a:t>
            </a:r>
            <a:r>
              <a:rPr lang="en-US" sz="2000" b="1" dirty="0" smtClean="0">
                <a:solidFill>
                  <a:schemeClr val="bg1"/>
                </a:solidFill>
                <a:latin typeface="Arial" panose="020B0604020202020204" pitchFamily="34" charset="0"/>
                <a:cs typeface="Arial" panose="020B0604020202020204" pitchFamily="34" charset="0"/>
              </a:rPr>
              <a:t>v. </a:t>
            </a:r>
            <a:r>
              <a:rPr lang="en-US" sz="2000" b="1" dirty="0" err="1" smtClean="0">
                <a:solidFill>
                  <a:schemeClr val="bg1"/>
                </a:solidFill>
                <a:latin typeface="Arial" panose="020B0604020202020204" pitchFamily="34" charset="0"/>
                <a:cs typeface="Arial" panose="020B0604020202020204" pitchFamily="34" charset="0"/>
              </a:rPr>
              <a:t>Pepitone</a:t>
            </a:r>
            <a:endParaRPr lang="en-US" sz="2000" b="1" dirty="0">
              <a:solidFill>
                <a:schemeClr val="bg1"/>
              </a:solidFill>
              <a:latin typeface="Arial" panose="020B0604020202020204" pitchFamily="34" charset="0"/>
              <a:cs typeface="Arial" panose="020B0604020202020204" pitchFamily="34" charset="0"/>
            </a:endParaRPr>
          </a:p>
        </p:txBody>
      </p:sp>
      <p:sp>
        <p:nvSpPr>
          <p:cNvPr id="14" name="TextBox 13"/>
          <p:cNvSpPr txBox="1"/>
          <p:nvPr/>
        </p:nvSpPr>
        <p:spPr>
          <a:xfrm>
            <a:off x="381000" y="381000"/>
            <a:ext cx="8382000" cy="707886"/>
          </a:xfrm>
          <a:prstGeom prst="rect">
            <a:avLst/>
          </a:prstGeom>
          <a:noFill/>
        </p:spPr>
        <p:txBody>
          <a:bodyPr wrap="square" rtlCol="0">
            <a:spAutoFit/>
          </a:bodyPr>
          <a:lstStyle/>
          <a:p>
            <a:pPr algn="ctr"/>
            <a:r>
              <a:rPr lang="en-US" sz="4000" dirty="0" smtClean="0">
                <a:solidFill>
                  <a:srgbClr val="FFFF00"/>
                </a:solidFill>
                <a:effectLst>
                  <a:outerShdw blurRad="50800" dist="50800" dir="2700000" algn="ctr" rotWithShape="0">
                    <a:prstClr val="black"/>
                  </a:outerShdw>
                </a:effectLst>
              </a:rPr>
              <a:t>Illinois Sex Offender Case Studies</a:t>
            </a:r>
            <a:endParaRPr lang="en-US" sz="4000" dirty="0">
              <a:solidFill>
                <a:srgbClr val="FFFF00"/>
              </a:solidFill>
              <a:effectLst>
                <a:outerShdw blurRad="50800" dist="50800" dir="2700000" algn="ctr" rotWithShape="0">
                  <a:prstClr val="black"/>
                </a:outerShdw>
              </a:effectLst>
            </a:endParaRPr>
          </a:p>
        </p:txBody>
      </p:sp>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81600" y="2017098"/>
            <a:ext cx="2823804" cy="2823804"/>
          </a:xfrm>
          <a:prstGeom prst="rect">
            <a:avLst/>
          </a:prstGeom>
          <a:ln w="38100">
            <a:solidFill>
              <a:srgbClr val="FFFF00"/>
            </a:solidFill>
          </a:ln>
          <a:effectLst>
            <a:outerShdw blurRad="50800" dist="50800" dir="2700000" algn="ctr" rotWithShape="0">
              <a:schemeClr val="tx1"/>
            </a:outerShdw>
          </a:effectLst>
        </p:spPr>
      </p:pic>
    </p:spTree>
    <p:extLst>
      <p:ext uri="{BB962C8B-B14F-4D97-AF65-F5344CB8AC3E}">
        <p14:creationId xmlns:p14="http://schemas.microsoft.com/office/powerpoint/2010/main" val="2749969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evel 4"/>
          <p:cNvSpPr/>
          <p:nvPr/>
        </p:nvSpPr>
        <p:spPr>
          <a:xfrm>
            <a:off x="1600200" y="1733045"/>
            <a:ext cx="2608118" cy="863887"/>
          </a:xfrm>
          <a:prstGeom prst="bevel">
            <a:avLst/>
          </a:prstGeom>
          <a:effectLst>
            <a:outerShdw blurRad="50800" dist="50800" dir="2700000" algn="ctr" rotWithShape="0">
              <a:schemeClr val="tx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Bevel 5">
            <a:hlinkClick r:id="rId2" action="ppaction://hlinkpres?slideindex=1&amp;slidetitle="/>
          </p:cNvPr>
          <p:cNvSpPr/>
          <p:nvPr/>
        </p:nvSpPr>
        <p:spPr>
          <a:xfrm>
            <a:off x="1587165" y="3233410"/>
            <a:ext cx="2634188" cy="914400"/>
          </a:xfrm>
          <a:prstGeom prst="bevel">
            <a:avLst/>
          </a:prstGeom>
          <a:effectLst>
            <a:outerShdw blurRad="50800" dist="50800" dir="2700000" algn="ctr" rotWithShape="0">
              <a:schemeClr val="tx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evel 7"/>
          <p:cNvSpPr/>
          <p:nvPr/>
        </p:nvSpPr>
        <p:spPr>
          <a:xfrm>
            <a:off x="1579418" y="4822088"/>
            <a:ext cx="2628900" cy="865012"/>
          </a:xfrm>
          <a:prstGeom prst="bevel">
            <a:avLst/>
          </a:prstGeom>
          <a:effectLst>
            <a:outerShdw blurRad="50800" dist="50800" dir="2700000" algn="ctr" rotWithShape="0">
              <a:schemeClr val="tx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hlinkClick r:id="rId3" action="ppaction://hlinkpres?slideindex=1&amp;slidetitle="/>
          </p:cNvPr>
          <p:cNvSpPr txBox="1"/>
          <p:nvPr/>
        </p:nvSpPr>
        <p:spPr>
          <a:xfrm>
            <a:off x="1685059" y="1903378"/>
            <a:ext cx="2438400" cy="400110"/>
          </a:xfrm>
          <a:prstGeom prst="rect">
            <a:avLst/>
          </a:prstGeom>
          <a:noFill/>
        </p:spPr>
        <p:txBody>
          <a:bodyPr wrap="square" rtlCol="0">
            <a:spAutoFit/>
          </a:bodyPr>
          <a:lstStyle/>
          <a:p>
            <a:pPr algn="ctr"/>
            <a:r>
              <a:rPr lang="en-US" sz="2000" b="1" dirty="0" smtClean="0">
                <a:solidFill>
                  <a:srgbClr val="FFFF00"/>
                </a:solidFill>
                <a:latin typeface="Arial" panose="020B0604020202020204" pitchFamily="34" charset="0"/>
                <a:cs typeface="Arial" panose="020B0604020202020204" pitchFamily="34" charset="0"/>
              </a:rPr>
              <a:t>People v. </a:t>
            </a:r>
            <a:r>
              <a:rPr lang="en-US" sz="2000" b="1" dirty="0" err="1" smtClean="0">
                <a:solidFill>
                  <a:srgbClr val="FFFF00"/>
                </a:solidFill>
                <a:latin typeface="Arial" panose="020B0604020202020204" pitchFamily="34" charset="0"/>
                <a:cs typeface="Arial" panose="020B0604020202020204" pitchFamily="34" charset="0"/>
              </a:rPr>
              <a:t>Morger</a:t>
            </a:r>
            <a:endParaRPr lang="en-US" sz="2000" b="1" dirty="0">
              <a:solidFill>
                <a:srgbClr val="FFFF00"/>
              </a:solidFill>
              <a:latin typeface="Arial" panose="020B0604020202020204" pitchFamily="34" charset="0"/>
              <a:cs typeface="Arial" panose="020B0604020202020204" pitchFamily="34" charset="0"/>
            </a:endParaRPr>
          </a:p>
        </p:txBody>
      </p:sp>
      <p:sp>
        <p:nvSpPr>
          <p:cNvPr id="12" name="TextBox 11"/>
          <p:cNvSpPr txBox="1"/>
          <p:nvPr/>
        </p:nvSpPr>
        <p:spPr>
          <a:xfrm>
            <a:off x="1674668" y="3429000"/>
            <a:ext cx="2438400" cy="400110"/>
          </a:xfrm>
          <a:prstGeom prst="rect">
            <a:avLst/>
          </a:prstGeom>
          <a:noFill/>
        </p:spPr>
        <p:txBody>
          <a:bodyPr wrap="square" rtlCol="0">
            <a:spAutoFit/>
          </a:bodyPr>
          <a:lstStyle/>
          <a:p>
            <a:pPr algn="ctr"/>
            <a:r>
              <a:rPr lang="en-US" sz="2000" b="1" dirty="0" smtClean="0">
                <a:solidFill>
                  <a:schemeClr val="bg1"/>
                </a:solidFill>
                <a:latin typeface="Arial" panose="020B0604020202020204" pitchFamily="34" charset="0"/>
                <a:cs typeface="Arial" panose="020B0604020202020204" pitchFamily="34" charset="0"/>
              </a:rPr>
              <a:t>People v. </a:t>
            </a:r>
            <a:r>
              <a:rPr lang="en-US" sz="2000" b="1" dirty="0" err="1" smtClean="0">
                <a:solidFill>
                  <a:schemeClr val="bg1"/>
                </a:solidFill>
                <a:latin typeface="Arial" panose="020B0604020202020204" pitchFamily="34" charset="0"/>
                <a:cs typeface="Arial" panose="020B0604020202020204" pitchFamily="34" charset="0"/>
              </a:rPr>
              <a:t>Minnis</a:t>
            </a:r>
            <a:endParaRPr lang="en-US" sz="2000" b="1" dirty="0">
              <a:solidFill>
                <a:schemeClr val="bg1"/>
              </a:solidFill>
              <a:latin typeface="Arial" panose="020B0604020202020204" pitchFamily="34" charset="0"/>
              <a:cs typeface="Arial" panose="020B0604020202020204" pitchFamily="34" charset="0"/>
            </a:endParaRPr>
          </a:p>
        </p:txBody>
      </p:sp>
      <p:sp>
        <p:nvSpPr>
          <p:cNvPr id="13" name="TextBox 12">
            <a:hlinkClick r:id="rId4" action="ppaction://hlinkpres?slideindex=1&amp;slidetitle="/>
          </p:cNvPr>
          <p:cNvSpPr txBox="1"/>
          <p:nvPr/>
        </p:nvSpPr>
        <p:spPr>
          <a:xfrm>
            <a:off x="1653886" y="4992984"/>
            <a:ext cx="2459182" cy="400110"/>
          </a:xfrm>
          <a:prstGeom prst="rect">
            <a:avLst/>
          </a:prstGeom>
          <a:noFill/>
        </p:spPr>
        <p:txBody>
          <a:bodyPr wrap="square" rtlCol="0">
            <a:spAutoFit/>
          </a:bodyPr>
          <a:lstStyle/>
          <a:p>
            <a:pPr algn="ctr"/>
            <a:r>
              <a:rPr lang="en-US" sz="2000" b="1" dirty="0">
                <a:solidFill>
                  <a:schemeClr val="bg1"/>
                </a:solidFill>
                <a:latin typeface="Arial" panose="020B0604020202020204" pitchFamily="34" charset="0"/>
                <a:cs typeface="Arial" panose="020B0604020202020204" pitchFamily="34" charset="0"/>
              </a:rPr>
              <a:t>State </a:t>
            </a:r>
            <a:r>
              <a:rPr lang="en-US" sz="2000" b="1" dirty="0" smtClean="0">
                <a:solidFill>
                  <a:schemeClr val="bg1"/>
                </a:solidFill>
                <a:latin typeface="Arial" panose="020B0604020202020204" pitchFamily="34" charset="0"/>
                <a:cs typeface="Arial" panose="020B0604020202020204" pitchFamily="34" charset="0"/>
              </a:rPr>
              <a:t>v. </a:t>
            </a:r>
            <a:r>
              <a:rPr lang="en-US" sz="2000" b="1" dirty="0" err="1" smtClean="0">
                <a:solidFill>
                  <a:schemeClr val="bg1"/>
                </a:solidFill>
                <a:latin typeface="Arial" panose="020B0604020202020204" pitchFamily="34" charset="0"/>
                <a:cs typeface="Arial" panose="020B0604020202020204" pitchFamily="34" charset="0"/>
              </a:rPr>
              <a:t>Pepitone</a:t>
            </a:r>
            <a:endParaRPr lang="en-US" sz="2000" b="1" dirty="0">
              <a:solidFill>
                <a:schemeClr val="bg1"/>
              </a:solidFill>
              <a:latin typeface="Arial" panose="020B0604020202020204" pitchFamily="34" charset="0"/>
              <a:cs typeface="Arial" panose="020B0604020202020204" pitchFamily="34" charset="0"/>
            </a:endParaRPr>
          </a:p>
        </p:txBody>
      </p:sp>
      <p:sp>
        <p:nvSpPr>
          <p:cNvPr id="14" name="TextBox 13"/>
          <p:cNvSpPr txBox="1"/>
          <p:nvPr/>
        </p:nvSpPr>
        <p:spPr>
          <a:xfrm>
            <a:off x="381000" y="381000"/>
            <a:ext cx="8382000" cy="707886"/>
          </a:xfrm>
          <a:prstGeom prst="rect">
            <a:avLst/>
          </a:prstGeom>
          <a:noFill/>
        </p:spPr>
        <p:txBody>
          <a:bodyPr wrap="square" rtlCol="0">
            <a:spAutoFit/>
          </a:bodyPr>
          <a:lstStyle/>
          <a:p>
            <a:pPr algn="ctr"/>
            <a:r>
              <a:rPr lang="en-US" sz="4000" dirty="0" smtClean="0">
                <a:solidFill>
                  <a:srgbClr val="FFFF00"/>
                </a:solidFill>
                <a:effectLst>
                  <a:outerShdw blurRad="50800" dist="50800" dir="2700000" algn="ctr" rotWithShape="0">
                    <a:prstClr val="black"/>
                  </a:outerShdw>
                </a:effectLst>
              </a:rPr>
              <a:t>Illinois Sex Offender Case Studies</a:t>
            </a:r>
            <a:endParaRPr lang="en-US" sz="4000" dirty="0">
              <a:solidFill>
                <a:srgbClr val="FFFF00"/>
              </a:solidFill>
              <a:effectLst>
                <a:outerShdw blurRad="50800" dist="50800" dir="2700000" algn="ctr" rotWithShape="0">
                  <a:prstClr val="black"/>
                </a:outerShdw>
              </a:effectLst>
            </a:endParaRPr>
          </a:p>
        </p:txBody>
      </p:sp>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81600" y="2017098"/>
            <a:ext cx="2823804" cy="2823804"/>
          </a:xfrm>
          <a:prstGeom prst="rect">
            <a:avLst/>
          </a:prstGeom>
          <a:ln w="38100">
            <a:solidFill>
              <a:srgbClr val="FFFF00"/>
            </a:solidFill>
          </a:ln>
          <a:effectLst>
            <a:outerShdw blurRad="50800" dist="50800" dir="2700000" algn="ctr" rotWithShape="0">
              <a:schemeClr val="tx1"/>
            </a:outerShdw>
          </a:effectLst>
        </p:spPr>
      </p:pic>
    </p:spTree>
    <p:extLst>
      <p:ext uri="{BB962C8B-B14F-4D97-AF65-F5344CB8AC3E}">
        <p14:creationId xmlns:p14="http://schemas.microsoft.com/office/powerpoint/2010/main" val="1180358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381000" y="381000"/>
            <a:ext cx="8382000" cy="707886"/>
          </a:xfrm>
          <a:prstGeom prst="rect">
            <a:avLst/>
          </a:prstGeom>
          <a:noFill/>
        </p:spPr>
        <p:txBody>
          <a:bodyPr wrap="square" rtlCol="0">
            <a:spAutoFit/>
          </a:bodyPr>
          <a:lstStyle/>
          <a:p>
            <a:pPr algn="ctr"/>
            <a:r>
              <a:rPr lang="en-US" sz="4000" dirty="0" smtClean="0">
                <a:solidFill>
                  <a:srgbClr val="FFFF00"/>
                </a:solidFill>
                <a:effectLst>
                  <a:outerShdw blurRad="50800" dist="50800" dir="2700000" algn="ctr" rotWithShape="0">
                    <a:prstClr val="black"/>
                  </a:outerShdw>
                </a:effectLst>
              </a:rPr>
              <a:t>People v. Conrad </a:t>
            </a:r>
            <a:r>
              <a:rPr lang="en-US" sz="4000" dirty="0" err="1" smtClean="0">
                <a:solidFill>
                  <a:srgbClr val="FFFF00"/>
                </a:solidFill>
                <a:effectLst>
                  <a:outerShdw blurRad="50800" dist="50800" dir="2700000" algn="ctr" rotWithShape="0">
                    <a:prstClr val="black"/>
                  </a:outerShdw>
                </a:effectLst>
              </a:rPr>
              <a:t>Morger</a:t>
            </a:r>
            <a:endParaRPr lang="en-US" sz="4000" dirty="0">
              <a:solidFill>
                <a:srgbClr val="FFFF00"/>
              </a:solidFill>
              <a:effectLst>
                <a:outerShdw blurRad="50800" dist="50800" dir="2700000" algn="ctr" rotWithShape="0">
                  <a:prstClr val="black"/>
                </a:outerShdw>
              </a:effectLst>
            </a:endParaRPr>
          </a:p>
        </p:txBody>
      </p:sp>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27120" y="1752600"/>
            <a:ext cx="1889760" cy="2362200"/>
          </a:xfrm>
          <a:prstGeom prst="rect">
            <a:avLst/>
          </a:prstGeom>
          <a:ln w="38100">
            <a:solidFill>
              <a:schemeClr val="bg1"/>
            </a:solidFill>
          </a:ln>
          <a:effectLst>
            <a:outerShdw blurRad="50800" dist="50800" dir="2700000" algn="ctr" rotWithShape="0">
              <a:schemeClr val="tx1"/>
            </a:outerShdw>
          </a:effectLst>
        </p:spPr>
      </p:pic>
      <p:sp>
        <p:nvSpPr>
          <p:cNvPr id="5" name="TextBox 4"/>
          <p:cNvSpPr txBox="1"/>
          <p:nvPr/>
        </p:nvSpPr>
        <p:spPr>
          <a:xfrm>
            <a:off x="1752600" y="1088886"/>
            <a:ext cx="5638800" cy="400110"/>
          </a:xfrm>
          <a:prstGeom prst="rect">
            <a:avLst/>
          </a:prstGeom>
          <a:noFill/>
        </p:spPr>
        <p:txBody>
          <a:bodyPr wrap="square" rtlCol="0">
            <a:spAutoFit/>
          </a:bodyPr>
          <a:lstStyle/>
          <a:p>
            <a:pPr algn="ctr"/>
            <a:r>
              <a:rPr lang="en-US" sz="2000" dirty="0">
                <a:solidFill>
                  <a:srgbClr val="FFFF00"/>
                </a:solidFill>
                <a:effectLst>
                  <a:outerShdw blurRad="50800" dist="50800" dir="2700000" algn="ctr" rotWithShape="0">
                    <a:prstClr val="black"/>
                  </a:outerShdw>
                </a:effectLst>
              </a:rPr>
              <a:t>59 N.E.3d 219, 405 </a:t>
            </a:r>
            <a:r>
              <a:rPr lang="en-US" sz="2000" dirty="0" err="1">
                <a:solidFill>
                  <a:srgbClr val="FFFF00"/>
                </a:solidFill>
                <a:effectLst>
                  <a:outerShdw blurRad="50800" dist="50800" dir="2700000" algn="ctr" rotWithShape="0">
                    <a:prstClr val="black"/>
                  </a:outerShdw>
                </a:effectLst>
              </a:rPr>
              <a:t>Ill.Dec</a:t>
            </a:r>
            <a:r>
              <a:rPr lang="en-US" sz="2000" dirty="0">
                <a:solidFill>
                  <a:srgbClr val="FFFF00"/>
                </a:solidFill>
                <a:effectLst>
                  <a:outerShdw blurRad="50800" dist="50800" dir="2700000" algn="ctr" rotWithShape="0">
                    <a:prstClr val="black"/>
                  </a:outerShdw>
                </a:effectLst>
              </a:rPr>
              <a:t>. </a:t>
            </a:r>
            <a:r>
              <a:rPr lang="en-US" sz="2000" dirty="0" smtClean="0">
                <a:solidFill>
                  <a:srgbClr val="FFFF00"/>
                </a:solidFill>
                <a:effectLst>
                  <a:outerShdw blurRad="50800" dist="50800" dir="2700000" algn="ctr" rotWithShape="0">
                    <a:prstClr val="black"/>
                  </a:outerShdw>
                </a:effectLst>
              </a:rPr>
              <a:t>926 (4</a:t>
            </a:r>
            <a:r>
              <a:rPr lang="en-US" sz="2000" baseline="30000" dirty="0" smtClean="0">
                <a:solidFill>
                  <a:srgbClr val="FFFF00"/>
                </a:solidFill>
                <a:effectLst>
                  <a:outerShdw blurRad="50800" dist="50800" dir="2700000" algn="ctr" rotWithShape="0">
                    <a:prstClr val="black"/>
                  </a:outerShdw>
                </a:effectLst>
              </a:rPr>
              <a:t>th</a:t>
            </a:r>
            <a:r>
              <a:rPr lang="en-US" sz="2000" dirty="0" smtClean="0">
                <a:solidFill>
                  <a:srgbClr val="FFFF00"/>
                </a:solidFill>
                <a:effectLst>
                  <a:outerShdw blurRad="50800" dist="50800" dir="2700000" algn="ctr" rotWithShape="0">
                    <a:prstClr val="black"/>
                  </a:outerShdw>
                </a:effectLst>
              </a:rPr>
              <a:t> Dist. 2016) </a:t>
            </a:r>
            <a:endParaRPr lang="en-US" sz="2000" dirty="0">
              <a:solidFill>
                <a:srgbClr val="FFFF00"/>
              </a:solidFill>
              <a:effectLst>
                <a:outerShdw blurRad="50800" dist="50800" dir="2700000" algn="ctr" rotWithShape="0">
                  <a:prstClr val="black"/>
                </a:outerShdw>
              </a:effectLst>
            </a:endParaRPr>
          </a:p>
        </p:txBody>
      </p:sp>
      <p:sp>
        <p:nvSpPr>
          <p:cNvPr id="8" name="TextBox 7"/>
          <p:cNvSpPr txBox="1"/>
          <p:nvPr/>
        </p:nvSpPr>
        <p:spPr>
          <a:xfrm>
            <a:off x="2743200" y="1676400"/>
            <a:ext cx="5638800" cy="1384995"/>
          </a:xfrm>
          <a:prstGeom prst="rect">
            <a:avLst/>
          </a:prstGeom>
          <a:noFill/>
        </p:spPr>
        <p:txBody>
          <a:bodyPr wrap="square" rtlCol="0">
            <a:spAutoFit/>
          </a:bodyPr>
          <a:lstStyle/>
          <a:p>
            <a:pPr marL="457200" indent="-457200">
              <a:buFont typeface="Arial" panose="020B0604020202020204" pitchFamily="34" charset="0"/>
              <a:buChar char="•"/>
            </a:pPr>
            <a:r>
              <a:rPr lang="en-US" sz="2800" dirty="0" smtClean="0">
                <a:solidFill>
                  <a:schemeClr val="bg1"/>
                </a:solidFill>
                <a:effectLst>
                  <a:outerShdw blurRad="50800" dist="50800" dir="2700000" algn="ctr" rotWithShape="0">
                    <a:prstClr val="black"/>
                  </a:outerShdw>
                </a:effectLst>
              </a:rPr>
              <a:t>Charged with criminal sexual abuse and aggravated criminal sexual abuse.</a:t>
            </a:r>
          </a:p>
        </p:txBody>
      </p:sp>
      <p:sp>
        <p:nvSpPr>
          <p:cNvPr id="9" name="TextBox 8"/>
          <p:cNvSpPr txBox="1"/>
          <p:nvPr/>
        </p:nvSpPr>
        <p:spPr>
          <a:xfrm>
            <a:off x="2743200" y="3962400"/>
            <a:ext cx="5638800" cy="954107"/>
          </a:xfrm>
          <a:prstGeom prst="rect">
            <a:avLst/>
          </a:prstGeom>
          <a:noFill/>
        </p:spPr>
        <p:txBody>
          <a:bodyPr wrap="square" rtlCol="0">
            <a:spAutoFit/>
          </a:bodyPr>
          <a:lstStyle/>
          <a:p>
            <a:pPr marL="457200" indent="-457200">
              <a:buFont typeface="Arial" panose="020B0604020202020204" pitchFamily="34" charset="0"/>
              <a:buChar char="•"/>
            </a:pPr>
            <a:r>
              <a:rPr lang="en-US" sz="2800" dirty="0" smtClean="0">
                <a:solidFill>
                  <a:schemeClr val="bg1"/>
                </a:solidFill>
                <a:effectLst>
                  <a:outerShdw blurRad="50800" dist="50800" dir="2700000" algn="ctr" rotWithShape="0">
                    <a:prstClr val="black"/>
                  </a:outerShdw>
                </a:effectLst>
              </a:rPr>
              <a:t>Sentenced to 48 months sex offender probation. </a:t>
            </a:r>
            <a:endParaRPr lang="en-US" sz="2800" dirty="0">
              <a:solidFill>
                <a:schemeClr val="bg1"/>
              </a:solidFill>
              <a:effectLst>
                <a:outerShdw blurRad="50800" dist="50800" dir="2700000" algn="ctr" rotWithShape="0">
                  <a:prstClr val="black"/>
                </a:outerShdw>
              </a:effectLst>
            </a:endParaRPr>
          </a:p>
        </p:txBody>
      </p:sp>
      <p:sp>
        <p:nvSpPr>
          <p:cNvPr id="10" name="TextBox 9"/>
          <p:cNvSpPr txBox="1"/>
          <p:nvPr/>
        </p:nvSpPr>
        <p:spPr>
          <a:xfrm>
            <a:off x="2750127" y="3061394"/>
            <a:ext cx="5638800" cy="954107"/>
          </a:xfrm>
          <a:prstGeom prst="rect">
            <a:avLst/>
          </a:prstGeom>
          <a:noFill/>
        </p:spPr>
        <p:txBody>
          <a:bodyPr wrap="square" rtlCol="0">
            <a:spAutoFit/>
          </a:bodyPr>
          <a:lstStyle/>
          <a:p>
            <a:pPr marL="457200" indent="-457200">
              <a:buFont typeface="Arial" panose="020B0604020202020204" pitchFamily="34" charset="0"/>
              <a:buChar char="•"/>
            </a:pPr>
            <a:r>
              <a:rPr lang="en-US" sz="2800" dirty="0" smtClean="0">
                <a:solidFill>
                  <a:schemeClr val="bg1"/>
                </a:solidFill>
                <a:effectLst>
                  <a:outerShdw blurRad="50800" dist="50800" dir="2700000" algn="ctr" rotWithShape="0">
                    <a:prstClr val="black"/>
                  </a:outerShdw>
                </a:effectLst>
              </a:rPr>
              <a:t>Found guilty of both counts after a bench trial.</a:t>
            </a:r>
          </a:p>
        </p:txBody>
      </p:sp>
    </p:spTree>
    <p:extLst>
      <p:ext uri="{BB962C8B-B14F-4D97-AF65-F5344CB8AC3E}">
        <p14:creationId xmlns:p14="http://schemas.microsoft.com/office/powerpoint/2010/main" val="3742665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0.06667 -0.00555 L -0.33333 -9.16031E-7 " pathEditMode="relative" rAng="0" ptsTypes="AA">
                                      <p:cBhvr>
                                        <p:cTn id="6" dur="1000" fill="hold"/>
                                        <p:tgtEl>
                                          <p:spTgt spid="15"/>
                                        </p:tgtEl>
                                        <p:attrNameLst>
                                          <p:attrName>ppt_x</p:attrName>
                                          <p:attrName>ppt_y</p:attrName>
                                        </p:attrNameLst>
                                      </p:cBhvr>
                                      <p:rCtr x="-13333" y="278"/>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4395" y="0"/>
            <a:ext cx="5575209" cy="6858000"/>
          </a:xfrm>
          <a:prstGeom prst="rect">
            <a:avLst/>
          </a:prstGeom>
          <a:ln w="6350">
            <a:solidFill>
              <a:schemeClr val="tx1"/>
            </a:solidFill>
          </a:ln>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799" y="2652506"/>
            <a:ext cx="7772400" cy="776494"/>
          </a:xfrm>
          <a:prstGeom prst="rect">
            <a:avLst/>
          </a:prstGeom>
          <a:ln w="6350">
            <a:solidFill>
              <a:schemeClr val="tx1"/>
            </a:solidFill>
          </a:ln>
          <a:effectLst>
            <a:outerShdw blurRad="50800" dist="50800" dir="2700000" algn="ctr" rotWithShape="0">
              <a:schemeClr val="tx1"/>
            </a:outerShdw>
          </a:effectLst>
        </p:spPr>
      </p:pic>
      <p:pic>
        <p:nvPicPr>
          <p:cNvPr id="1028" name="Picture 4" descr="C:\Users\jacob.harlow\AppData\Local\Microsoft\Windows\Temporary Internet Files\Content.IE5\JR1OLV1F\PngThumb-red-arrow-15337[1].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30915" y="2697423"/>
            <a:ext cx="329597" cy="343330"/>
          </a:xfrm>
          <a:prstGeom prst="rect">
            <a:avLst/>
          </a:prstGeom>
          <a:noFill/>
          <a:extLst>
            <a:ext uri="{909E8E84-426E-40DD-AFC4-6F175D3DCCD1}">
              <a14:hiddenFill xmlns:a14="http://schemas.microsoft.com/office/drawing/2010/main">
                <a:solidFill>
                  <a:srgbClr val="FFFFFF"/>
                </a:solidFill>
              </a14:hiddenFill>
            </a:ext>
          </a:extLst>
        </p:spPr>
      </p:pic>
      <p:sp>
        <p:nvSpPr>
          <p:cNvPr id="11" name="Oval 10"/>
          <p:cNvSpPr/>
          <p:nvPr/>
        </p:nvSpPr>
        <p:spPr>
          <a:xfrm>
            <a:off x="2057400" y="5486400"/>
            <a:ext cx="4953000" cy="10668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5355846" cy="6858000"/>
          </a:xfrm>
          <a:prstGeom prst="rect">
            <a:avLst/>
          </a:prstGeom>
          <a:ln w="6350">
            <a:solidFill>
              <a:schemeClr val="tx1"/>
            </a:solidFill>
          </a:ln>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00740" y="0"/>
            <a:ext cx="5436901" cy="6858000"/>
          </a:xfrm>
          <a:prstGeom prst="rect">
            <a:avLst/>
          </a:prstGeom>
          <a:ln w="6350">
            <a:solidFill>
              <a:schemeClr val="tx1"/>
            </a:solidFill>
          </a:ln>
        </p:spPr>
      </p:pic>
      <p:sp>
        <p:nvSpPr>
          <p:cNvPr id="16" name="Oval 15"/>
          <p:cNvSpPr/>
          <p:nvPr/>
        </p:nvSpPr>
        <p:spPr>
          <a:xfrm>
            <a:off x="4603173" y="5638800"/>
            <a:ext cx="4495800" cy="10668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63265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1+#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028"/>
                                        </p:tgtEl>
                                        <p:attrNameLst>
                                          <p:attrName>style.visibility</p:attrName>
                                        </p:attrNameLst>
                                      </p:cBhvr>
                                      <p:to>
                                        <p:strVal val="visible"/>
                                      </p:to>
                                    </p:set>
                                    <p:animEffect transition="in" filter="wipe(down)">
                                      <p:cBhvr>
                                        <p:cTn id="20" dur="500"/>
                                        <p:tgtEl>
                                          <p:spTgt spid="102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1028"/>
                                        </p:tgtEl>
                                      </p:cBhvr>
                                    </p:animEffect>
                                    <p:set>
                                      <p:cBhvr>
                                        <p:cTn id="25" dur="1" fill="hold">
                                          <p:stCondLst>
                                            <p:cond delay="499"/>
                                          </p:stCondLst>
                                        </p:cTn>
                                        <p:tgtEl>
                                          <p:spTgt spid="1028"/>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grpId="1"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heel(1)">
                                      <p:cBhvr>
                                        <p:cTn id="30" dur="20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xit" presetSubtype="8" fill="hold" nodeType="clickEffect">
                                  <p:stCondLst>
                                    <p:cond delay="0"/>
                                  </p:stCondLst>
                                  <p:childTnLst>
                                    <p:anim calcmode="lin" valueType="num">
                                      <p:cBhvr additive="base">
                                        <p:cTn id="34" dur="1000"/>
                                        <p:tgtEl>
                                          <p:spTgt spid="6"/>
                                        </p:tgtEl>
                                        <p:attrNameLst>
                                          <p:attrName>ppt_x</p:attrName>
                                        </p:attrNameLst>
                                      </p:cBhvr>
                                      <p:tavLst>
                                        <p:tav tm="0">
                                          <p:val>
                                            <p:strVal val="ppt_x"/>
                                          </p:val>
                                        </p:tav>
                                        <p:tav tm="100000">
                                          <p:val>
                                            <p:strVal val="0-ppt_w/2"/>
                                          </p:val>
                                        </p:tav>
                                      </p:tavLst>
                                    </p:anim>
                                    <p:anim calcmode="lin" valueType="num">
                                      <p:cBhvr additive="base">
                                        <p:cTn id="35" dur="1000"/>
                                        <p:tgtEl>
                                          <p:spTgt spid="6"/>
                                        </p:tgtEl>
                                        <p:attrNameLst>
                                          <p:attrName>ppt_y</p:attrName>
                                        </p:attrNameLst>
                                      </p:cBhvr>
                                      <p:tavLst>
                                        <p:tav tm="0">
                                          <p:val>
                                            <p:strVal val="ppt_y"/>
                                          </p:val>
                                        </p:tav>
                                        <p:tav tm="100000">
                                          <p:val>
                                            <p:strVal val="ppt_y"/>
                                          </p:val>
                                        </p:tav>
                                      </p:tavLst>
                                    </p:anim>
                                    <p:set>
                                      <p:cBhvr>
                                        <p:cTn id="36" dur="1" fill="hold">
                                          <p:stCondLst>
                                            <p:cond delay="999"/>
                                          </p:stCondLst>
                                        </p:cTn>
                                        <p:tgtEl>
                                          <p:spTgt spid="6"/>
                                        </p:tgtEl>
                                        <p:attrNameLst>
                                          <p:attrName>style.visibility</p:attrName>
                                        </p:attrNameLst>
                                      </p:cBhvr>
                                      <p:to>
                                        <p:strVal val="hidden"/>
                                      </p:to>
                                    </p:set>
                                  </p:childTnLst>
                                </p:cTn>
                              </p:par>
                              <p:par>
                                <p:cTn id="37" presetID="2" presetClass="exit" presetSubtype="8" fill="hold" nodeType="withEffect">
                                  <p:stCondLst>
                                    <p:cond delay="0"/>
                                  </p:stCondLst>
                                  <p:childTnLst>
                                    <p:anim calcmode="lin" valueType="num">
                                      <p:cBhvr additive="base">
                                        <p:cTn id="38" dur="500"/>
                                        <p:tgtEl>
                                          <p:spTgt spid="7"/>
                                        </p:tgtEl>
                                        <p:attrNameLst>
                                          <p:attrName>ppt_x</p:attrName>
                                        </p:attrNameLst>
                                      </p:cBhvr>
                                      <p:tavLst>
                                        <p:tav tm="0">
                                          <p:val>
                                            <p:strVal val="ppt_x"/>
                                          </p:val>
                                        </p:tav>
                                        <p:tav tm="100000">
                                          <p:val>
                                            <p:strVal val="0-ppt_w/2"/>
                                          </p:val>
                                        </p:tav>
                                      </p:tavLst>
                                    </p:anim>
                                    <p:anim calcmode="lin" valueType="num">
                                      <p:cBhvr additive="base">
                                        <p:cTn id="39" dur="500"/>
                                        <p:tgtEl>
                                          <p:spTgt spid="7"/>
                                        </p:tgtEl>
                                        <p:attrNameLst>
                                          <p:attrName>ppt_y</p:attrName>
                                        </p:attrNameLst>
                                      </p:cBhvr>
                                      <p:tavLst>
                                        <p:tav tm="0">
                                          <p:val>
                                            <p:strVal val="ppt_y"/>
                                          </p:val>
                                        </p:tav>
                                        <p:tav tm="100000">
                                          <p:val>
                                            <p:strVal val="ppt_y"/>
                                          </p:val>
                                        </p:tav>
                                      </p:tavLst>
                                    </p:anim>
                                    <p:set>
                                      <p:cBhvr>
                                        <p:cTn id="40" dur="1" fill="hold">
                                          <p:stCondLst>
                                            <p:cond delay="499"/>
                                          </p:stCondLst>
                                        </p:cTn>
                                        <p:tgtEl>
                                          <p:spTgt spid="7"/>
                                        </p:tgtEl>
                                        <p:attrNameLst>
                                          <p:attrName>style.visibility</p:attrName>
                                        </p:attrNameLst>
                                      </p:cBhvr>
                                      <p:to>
                                        <p:strVal val="hidden"/>
                                      </p:to>
                                    </p:set>
                                  </p:childTnLst>
                                </p:cTn>
                              </p:par>
                              <p:par>
                                <p:cTn id="41" presetID="2" presetClass="exit" presetSubtype="8" fill="hold" grpId="0" nodeType="withEffect">
                                  <p:stCondLst>
                                    <p:cond delay="0"/>
                                  </p:stCondLst>
                                  <p:childTnLst>
                                    <p:anim calcmode="lin" valueType="num">
                                      <p:cBhvr additive="base">
                                        <p:cTn id="42" dur="1000"/>
                                        <p:tgtEl>
                                          <p:spTgt spid="11"/>
                                        </p:tgtEl>
                                        <p:attrNameLst>
                                          <p:attrName>ppt_x</p:attrName>
                                        </p:attrNameLst>
                                      </p:cBhvr>
                                      <p:tavLst>
                                        <p:tav tm="0">
                                          <p:val>
                                            <p:strVal val="ppt_x"/>
                                          </p:val>
                                        </p:tav>
                                        <p:tav tm="100000">
                                          <p:val>
                                            <p:strVal val="0-ppt_w/2"/>
                                          </p:val>
                                        </p:tav>
                                      </p:tavLst>
                                    </p:anim>
                                    <p:anim calcmode="lin" valueType="num">
                                      <p:cBhvr additive="base">
                                        <p:cTn id="43" dur="1000"/>
                                        <p:tgtEl>
                                          <p:spTgt spid="11"/>
                                        </p:tgtEl>
                                        <p:attrNameLst>
                                          <p:attrName>ppt_y</p:attrName>
                                        </p:attrNameLst>
                                      </p:cBhvr>
                                      <p:tavLst>
                                        <p:tav tm="0">
                                          <p:val>
                                            <p:strVal val="ppt_y"/>
                                          </p:val>
                                        </p:tav>
                                        <p:tav tm="100000">
                                          <p:val>
                                            <p:strVal val="ppt_y"/>
                                          </p:val>
                                        </p:tav>
                                      </p:tavLst>
                                    </p:anim>
                                    <p:set>
                                      <p:cBhvr>
                                        <p:cTn id="44" dur="1" fill="hold">
                                          <p:stCondLst>
                                            <p:cond delay="999"/>
                                          </p:stCondLst>
                                        </p:cTn>
                                        <p:tgtEl>
                                          <p:spTgt spid="11"/>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2000" fill="hold"/>
                                        <p:tgtEl>
                                          <p:spTgt spid="12"/>
                                        </p:tgtEl>
                                        <p:attrNameLst>
                                          <p:attrName>ppt_x</p:attrName>
                                        </p:attrNameLst>
                                      </p:cBhvr>
                                      <p:tavLst>
                                        <p:tav tm="0">
                                          <p:val>
                                            <p:strVal val="1+#ppt_w/2"/>
                                          </p:val>
                                        </p:tav>
                                        <p:tav tm="100000">
                                          <p:val>
                                            <p:strVal val="#ppt_x"/>
                                          </p:val>
                                        </p:tav>
                                      </p:tavLst>
                                    </p:anim>
                                    <p:anim calcmode="lin" valueType="num">
                                      <p:cBhvr additive="base">
                                        <p:cTn id="50" dur="20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2" fill="hold" nodeType="click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additive="base">
                                        <p:cTn id="55" dur="2000" fill="hold"/>
                                        <p:tgtEl>
                                          <p:spTgt spid="13"/>
                                        </p:tgtEl>
                                        <p:attrNameLst>
                                          <p:attrName>ppt_x</p:attrName>
                                        </p:attrNameLst>
                                      </p:cBhvr>
                                      <p:tavLst>
                                        <p:tav tm="0">
                                          <p:val>
                                            <p:strVal val="1+#ppt_w/2"/>
                                          </p:val>
                                        </p:tav>
                                        <p:tav tm="100000">
                                          <p:val>
                                            <p:strVal val="#ppt_x"/>
                                          </p:val>
                                        </p:tav>
                                      </p:tavLst>
                                    </p:anim>
                                    <p:anim calcmode="lin" valueType="num">
                                      <p:cBhvr additive="base">
                                        <p:cTn id="56" dur="20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1" presetClass="entr" presetSubtype="1" fill="hold" grpId="0" nodeType="click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heel(1)">
                                      <p:cBhvr>
                                        <p:cTn id="61"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293255" y="1502851"/>
            <a:ext cx="8557491" cy="5262979"/>
          </a:xfrm>
          <a:prstGeom prst="rect">
            <a:avLst/>
          </a:prstGeom>
          <a:noFill/>
        </p:spPr>
        <p:txBody>
          <a:bodyPr wrap="square" rtlCol="0">
            <a:spAutoFit/>
          </a:bodyPr>
          <a:lstStyle/>
          <a:p>
            <a:r>
              <a:rPr lang="en-US" sz="2800" dirty="0" smtClean="0">
                <a:solidFill>
                  <a:schemeClr val="bg1"/>
                </a:solidFill>
                <a:effectLst>
                  <a:outerShdw blurRad="50800" dist="50800" dir="2700000" algn="ctr" rotWithShape="0">
                    <a:prstClr val="black"/>
                  </a:outerShdw>
                </a:effectLst>
              </a:rPr>
              <a:t>“Because </a:t>
            </a:r>
            <a:r>
              <a:rPr lang="en-US" sz="2800" dirty="0">
                <a:solidFill>
                  <a:schemeClr val="bg1"/>
                </a:solidFill>
                <a:effectLst>
                  <a:outerShdw blurRad="50800" dist="50800" dir="2700000" algn="ctr" rotWithShape="0">
                    <a:prstClr val="black"/>
                  </a:outerShdw>
                </a:effectLst>
              </a:rPr>
              <a:t>the imposition of probationary conditions is part of sentencing, the trial court must impose any such conditions at the sentencing hearing and may not delegate that authority to any third party, including the court services department. The court could easily have done so in this case by </a:t>
            </a:r>
            <a:r>
              <a:rPr lang="en-US" sz="2800" dirty="0">
                <a:solidFill>
                  <a:srgbClr val="FFFF00"/>
                </a:solidFill>
                <a:effectLst>
                  <a:outerShdw blurRad="50800" dist="50800" dir="2700000" algn="ctr" rotWithShape="0">
                    <a:prstClr val="black"/>
                  </a:outerShdw>
                </a:effectLst>
              </a:rPr>
              <a:t>(1)</a:t>
            </a:r>
            <a:r>
              <a:rPr lang="en-US" sz="2800" dirty="0">
                <a:solidFill>
                  <a:schemeClr val="bg1"/>
                </a:solidFill>
                <a:effectLst>
                  <a:outerShdw blurRad="50800" dist="50800" dir="2700000" algn="ctr" rotWithShape="0">
                    <a:prstClr val="black"/>
                  </a:outerShdw>
                </a:effectLst>
              </a:rPr>
              <a:t> signing, at the sentencing hearing, the sex offender </a:t>
            </a:r>
            <a:r>
              <a:rPr lang="en-US" sz="2800" dirty="0" smtClean="0">
                <a:solidFill>
                  <a:schemeClr val="bg1"/>
                </a:solidFill>
                <a:effectLst>
                  <a:outerShdw blurRad="50800" dist="50800" dir="2700000" algn="ctr" rotWithShape="0">
                    <a:prstClr val="black"/>
                  </a:outerShdw>
                </a:effectLst>
              </a:rPr>
              <a:t>probation </a:t>
            </a:r>
            <a:r>
              <a:rPr lang="en-US" sz="2800" dirty="0">
                <a:solidFill>
                  <a:schemeClr val="bg1"/>
                </a:solidFill>
                <a:effectLst>
                  <a:outerShdw blurRad="50800" dist="50800" dir="2700000" algn="ctr" rotWithShape="0">
                    <a:prstClr val="black"/>
                  </a:outerShdw>
                </a:effectLst>
              </a:rPr>
              <a:t>order that contained the probationary conditions; </a:t>
            </a:r>
            <a:r>
              <a:rPr lang="en-US" sz="2800" dirty="0">
                <a:solidFill>
                  <a:srgbClr val="FFFF00"/>
                </a:solidFill>
                <a:effectLst>
                  <a:outerShdw blurRad="50800" dist="50800" dir="2700000" algn="ctr" rotWithShape="0">
                    <a:prstClr val="black"/>
                  </a:outerShdw>
                </a:effectLst>
              </a:rPr>
              <a:t>(2)</a:t>
            </a:r>
            <a:r>
              <a:rPr lang="en-US" sz="2800" dirty="0">
                <a:solidFill>
                  <a:schemeClr val="bg1"/>
                </a:solidFill>
                <a:effectLst>
                  <a:outerShdw blurRad="50800" dist="50800" dir="2700000" algn="ctr" rotWithShape="0">
                    <a:prstClr val="black"/>
                  </a:outerShdw>
                </a:effectLst>
              </a:rPr>
              <a:t> informing defendant that the court was imposing these special probationary conditions; </a:t>
            </a:r>
            <a:r>
              <a:rPr lang="en-US" sz="2800" dirty="0">
                <a:solidFill>
                  <a:srgbClr val="FFFF00"/>
                </a:solidFill>
                <a:effectLst>
                  <a:outerShdw blurRad="50800" dist="50800" dir="2700000" algn="ctr" rotWithShape="0">
                    <a:prstClr val="black"/>
                  </a:outerShdw>
                </a:effectLst>
              </a:rPr>
              <a:t>(3)</a:t>
            </a:r>
            <a:r>
              <a:rPr lang="en-US" sz="2800" dirty="0">
                <a:solidFill>
                  <a:schemeClr val="bg1"/>
                </a:solidFill>
                <a:effectLst>
                  <a:outerShdw blurRad="50800" dist="50800" dir="2700000" algn="ctr" rotWithShape="0">
                    <a:prstClr val="black"/>
                  </a:outerShdw>
                </a:effectLst>
              </a:rPr>
              <a:t> explaining these special conditions to defendant, including why the court was imposing them; and </a:t>
            </a:r>
            <a:r>
              <a:rPr lang="en-US" sz="2800" dirty="0">
                <a:solidFill>
                  <a:srgbClr val="FFFF00"/>
                </a:solidFill>
                <a:effectLst>
                  <a:outerShdw blurRad="50800" dist="50800" dir="2700000" algn="ctr" rotWithShape="0">
                    <a:prstClr val="black"/>
                  </a:outerShdw>
                </a:effectLst>
              </a:rPr>
              <a:t>(4)</a:t>
            </a:r>
            <a:r>
              <a:rPr lang="en-US" sz="2800" dirty="0">
                <a:solidFill>
                  <a:schemeClr val="bg1"/>
                </a:solidFill>
                <a:effectLst>
                  <a:outerShdw blurRad="50800" dist="50800" dir="2700000" algn="ctr" rotWithShape="0">
                    <a:prstClr val="black"/>
                  </a:outerShdw>
                </a:effectLst>
              </a:rPr>
              <a:t> giving a copy of that order to defendant</a:t>
            </a:r>
            <a:r>
              <a:rPr lang="en-US" sz="2800" dirty="0" smtClean="0">
                <a:solidFill>
                  <a:schemeClr val="bg1"/>
                </a:solidFill>
                <a:effectLst>
                  <a:outerShdw blurRad="50800" dist="50800" dir="2700000" algn="ctr" rotWithShape="0">
                    <a:prstClr val="black"/>
                  </a:outerShdw>
                </a:effectLst>
              </a:rPr>
              <a:t>.” </a:t>
            </a:r>
          </a:p>
        </p:txBody>
      </p:sp>
      <p:sp>
        <p:nvSpPr>
          <p:cNvPr id="11" name="TextBox 10"/>
          <p:cNvSpPr txBox="1"/>
          <p:nvPr/>
        </p:nvSpPr>
        <p:spPr>
          <a:xfrm>
            <a:off x="293255" y="1664855"/>
            <a:ext cx="8557491" cy="4401205"/>
          </a:xfrm>
          <a:prstGeom prst="rect">
            <a:avLst/>
          </a:prstGeom>
          <a:noFill/>
        </p:spPr>
        <p:txBody>
          <a:bodyPr wrap="square" rtlCol="0">
            <a:spAutoFit/>
          </a:bodyPr>
          <a:lstStyle/>
          <a:p>
            <a:r>
              <a:rPr lang="en-US" sz="2800" dirty="0" smtClean="0">
                <a:solidFill>
                  <a:schemeClr val="bg1"/>
                </a:solidFill>
                <a:effectLst>
                  <a:outerShdw blurRad="50800" dist="50800" dir="2700000" algn="ctr" rotWithShape="0">
                    <a:prstClr val="black"/>
                  </a:outerShdw>
                </a:effectLst>
              </a:rPr>
              <a:t>“We </a:t>
            </a:r>
            <a:r>
              <a:rPr lang="en-US" sz="2800" dirty="0">
                <a:solidFill>
                  <a:schemeClr val="bg1"/>
                </a:solidFill>
                <a:effectLst>
                  <a:outerShdw blurRad="50800" dist="50800" dir="2700000" algn="ctr" rotWithShape="0">
                    <a:prstClr val="black"/>
                  </a:outerShdw>
                </a:effectLst>
              </a:rPr>
              <a:t>conclude that the trial court erred when it purportedly imposed 24 probationary conditions merely by checking a box on the probation order, which stated that </a:t>
            </a:r>
            <a:r>
              <a:rPr lang="en-US" sz="2800" dirty="0" smtClean="0">
                <a:solidFill>
                  <a:schemeClr val="bg1"/>
                </a:solidFill>
                <a:effectLst>
                  <a:outerShdw blurRad="50800" dist="50800" dir="2700000" algn="ctr" rotWithShape="0">
                    <a:prstClr val="black"/>
                  </a:outerShdw>
                </a:effectLst>
              </a:rPr>
              <a:t>‘defendant's </a:t>
            </a:r>
            <a:r>
              <a:rPr lang="en-US" sz="2800" dirty="0">
                <a:solidFill>
                  <a:schemeClr val="bg1"/>
                </a:solidFill>
                <a:effectLst>
                  <a:outerShdw blurRad="50800" dist="50800" dir="2700000" algn="ctr" rotWithShape="0">
                    <a:prstClr val="black"/>
                  </a:outerShdw>
                </a:effectLst>
              </a:rPr>
              <a:t>probation [was] to be served on Sex Offender Probation under the additional conditions as provided by Court Services</a:t>
            </a:r>
            <a:r>
              <a:rPr lang="en-US" sz="2800" dirty="0" smtClean="0">
                <a:solidFill>
                  <a:schemeClr val="bg1"/>
                </a:solidFill>
                <a:effectLst>
                  <a:outerShdw blurRad="50800" dist="50800" dir="2700000" algn="ctr" rotWithShape="0">
                    <a:prstClr val="black"/>
                  </a:outerShdw>
                </a:effectLst>
              </a:rPr>
              <a:t>.’ </a:t>
            </a:r>
            <a:r>
              <a:rPr lang="en-US" sz="2800" dirty="0">
                <a:solidFill>
                  <a:schemeClr val="bg1"/>
                </a:solidFill>
                <a:effectLst>
                  <a:outerShdw blurRad="50800" dist="50800" dir="2700000" algn="ctr" rotWithShape="0">
                    <a:prstClr val="black"/>
                  </a:outerShdw>
                </a:effectLst>
              </a:rPr>
              <a:t>Defendant acknowledged receipt of those additional probationary conditions only after the court services department provided him a copy of the two-page form that contained these additional conditions four days after the sentencing hearing</a:t>
            </a:r>
            <a:r>
              <a:rPr lang="en-US" sz="2800" dirty="0" smtClean="0">
                <a:solidFill>
                  <a:schemeClr val="bg1"/>
                </a:solidFill>
                <a:effectLst>
                  <a:outerShdw blurRad="50800" dist="50800" dir="2700000" algn="ctr" rotWithShape="0">
                    <a:prstClr val="black"/>
                  </a:outerShdw>
                </a:effectLst>
              </a:rPr>
              <a:t>.”</a:t>
            </a:r>
          </a:p>
        </p:txBody>
      </p:sp>
      <p:sp>
        <p:nvSpPr>
          <p:cNvPr id="8" name="TextBox 7"/>
          <p:cNvSpPr txBox="1"/>
          <p:nvPr/>
        </p:nvSpPr>
        <p:spPr>
          <a:xfrm>
            <a:off x="2743200" y="1676400"/>
            <a:ext cx="5638800" cy="1384995"/>
          </a:xfrm>
          <a:prstGeom prst="rect">
            <a:avLst/>
          </a:prstGeom>
          <a:noFill/>
        </p:spPr>
        <p:txBody>
          <a:bodyPr wrap="square" rtlCol="0">
            <a:spAutoFit/>
          </a:bodyPr>
          <a:lstStyle/>
          <a:p>
            <a:pPr marL="457200" indent="-457200">
              <a:buFont typeface="Arial" panose="020B0604020202020204" pitchFamily="34" charset="0"/>
              <a:buChar char="•"/>
            </a:pPr>
            <a:r>
              <a:rPr lang="en-US" sz="2800" dirty="0" smtClean="0">
                <a:solidFill>
                  <a:schemeClr val="bg1"/>
                </a:solidFill>
                <a:effectLst>
                  <a:outerShdw blurRad="50800" dist="50800" dir="2700000" algn="ctr" rotWithShape="0">
                    <a:prstClr val="black"/>
                  </a:outerShdw>
                </a:effectLst>
              </a:rPr>
              <a:t>Charged with criminal sexual abuse and aggravated criminal sexual abuse.</a:t>
            </a:r>
          </a:p>
        </p:txBody>
      </p:sp>
      <p:sp>
        <p:nvSpPr>
          <p:cNvPr id="13" name="TextBox 12"/>
          <p:cNvSpPr txBox="1"/>
          <p:nvPr/>
        </p:nvSpPr>
        <p:spPr>
          <a:xfrm>
            <a:off x="152400" y="2215798"/>
            <a:ext cx="8557491" cy="2246769"/>
          </a:xfrm>
          <a:prstGeom prst="rect">
            <a:avLst/>
          </a:prstGeom>
          <a:noFill/>
        </p:spPr>
        <p:txBody>
          <a:bodyPr wrap="square" rtlCol="0">
            <a:spAutoFit/>
          </a:bodyPr>
          <a:lstStyle/>
          <a:p>
            <a:r>
              <a:rPr lang="en-US" sz="2800" dirty="0" smtClean="0">
                <a:solidFill>
                  <a:schemeClr val="bg1"/>
                </a:solidFill>
                <a:effectLst>
                  <a:outerShdw blurRad="50800" dist="50800" dir="2700000" algn="ctr" rotWithShape="0">
                    <a:prstClr val="black"/>
                  </a:outerShdw>
                </a:effectLst>
              </a:rPr>
              <a:t>Any </a:t>
            </a:r>
            <a:r>
              <a:rPr lang="en-US" sz="2800" dirty="0">
                <a:solidFill>
                  <a:schemeClr val="bg1"/>
                </a:solidFill>
                <a:effectLst>
                  <a:outerShdw blurRad="50800" dist="50800" dir="2700000" algn="ctr" rotWithShape="0">
                    <a:prstClr val="black"/>
                  </a:outerShdw>
                </a:effectLst>
              </a:rPr>
              <a:t>additional [probationary] condition not expressly authorized by statute </a:t>
            </a:r>
            <a:r>
              <a:rPr lang="en-US" sz="2800" dirty="0" smtClean="0">
                <a:solidFill>
                  <a:schemeClr val="bg1"/>
                </a:solidFill>
                <a:effectLst>
                  <a:outerShdw blurRad="50800" dist="50800" dir="2700000" algn="ctr" rotWithShape="0">
                    <a:prstClr val="black"/>
                  </a:outerShdw>
                </a:effectLst>
              </a:rPr>
              <a:t>may </a:t>
            </a:r>
            <a:r>
              <a:rPr lang="en-US" sz="2800" dirty="0">
                <a:solidFill>
                  <a:schemeClr val="bg1"/>
                </a:solidFill>
                <a:effectLst>
                  <a:outerShdw blurRad="50800" dist="50800" dir="2700000" algn="ctr" rotWithShape="0">
                    <a:prstClr val="black"/>
                  </a:outerShdw>
                </a:effectLst>
              </a:rPr>
              <a:t>be imposed as long as it is </a:t>
            </a:r>
            <a:r>
              <a:rPr lang="en-US" sz="2800" dirty="0">
                <a:solidFill>
                  <a:srgbClr val="FFFF00"/>
                </a:solidFill>
                <a:effectLst>
                  <a:outerShdw blurRad="50800" dist="50800" dir="2700000" algn="ctr" rotWithShape="0">
                    <a:prstClr val="black"/>
                  </a:outerShdw>
                </a:effectLst>
              </a:rPr>
              <a:t>(1)</a:t>
            </a:r>
            <a:r>
              <a:rPr lang="en-US" sz="2800" dirty="0">
                <a:solidFill>
                  <a:schemeClr val="bg1"/>
                </a:solidFill>
                <a:effectLst>
                  <a:outerShdw blurRad="50800" dist="50800" dir="2700000" algn="ctr" rotWithShape="0">
                    <a:prstClr val="black"/>
                  </a:outerShdw>
                </a:effectLst>
              </a:rPr>
              <a:t> reasonable and </a:t>
            </a:r>
            <a:r>
              <a:rPr lang="en-US" sz="2800" dirty="0">
                <a:solidFill>
                  <a:srgbClr val="FFFF00"/>
                </a:solidFill>
                <a:effectLst>
                  <a:outerShdw blurRad="50800" dist="50800" dir="2700000" algn="ctr" rotWithShape="0">
                    <a:prstClr val="black"/>
                  </a:outerShdw>
                </a:effectLst>
              </a:rPr>
              <a:t>(2)</a:t>
            </a:r>
            <a:r>
              <a:rPr lang="en-US" sz="2800" dirty="0">
                <a:solidFill>
                  <a:schemeClr val="bg1"/>
                </a:solidFill>
                <a:effectLst>
                  <a:outerShdw blurRad="50800" dist="50800" dir="2700000" algn="ctr" rotWithShape="0">
                    <a:prstClr val="black"/>
                  </a:outerShdw>
                </a:effectLst>
              </a:rPr>
              <a:t> relates to (a) the nature of the offense or (b) the rehabilitation of the defendant as determined by the trial court.</a:t>
            </a:r>
            <a:endParaRPr lang="en-US" sz="2800" dirty="0" smtClean="0">
              <a:solidFill>
                <a:schemeClr val="bg1"/>
              </a:solidFill>
              <a:effectLst>
                <a:outerShdw blurRad="50800" dist="50800" dir="2700000" algn="ctr" rotWithShape="0">
                  <a:prstClr val="black"/>
                </a:outerShdw>
              </a:effectLst>
            </a:endParaRPr>
          </a:p>
        </p:txBody>
      </p:sp>
      <p:sp>
        <p:nvSpPr>
          <p:cNvPr id="9" name="TextBox 8"/>
          <p:cNvSpPr txBox="1"/>
          <p:nvPr/>
        </p:nvSpPr>
        <p:spPr>
          <a:xfrm>
            <a:off x="2743200" y="3962400"/>
            <a:ext cx="5638800" cy="954107"/>
          </a:xfrm>
          <a:prstGeom prst="rect">
            <a:avLst/>
          </a:prstGeom>
          <a:noFill/>
        </p:spPr>
        <p:txBody>
          <a:bodyPr wrap="square" rtlCol="0">
            <a:spAutoFit/>
          </a:bodyPr>
          <a:lstStyle/>
          <a:p>
            <a:pPr marL="457200" indent="-457200">
              <a:buFont typeface="Arial" panose="020B0604020202020204" pitchFamily="34" charset="0"/>
              <a:buChar char="•"/>
            </a:pPr>
            <a:r>
              <a:rPr lang="en-US" sz="2800" dirty="0" smtClean="0">
                <a:solidFill>
                  <a:schemeClr val="bg1"/>
                </a:solidFill>
                <a:effectLst>
                  <a:outerShdw blurRad="50800" dist="50800" dir="2700000" algn="ctr" rotWithShape="0">
                    <a:prstClr val="black"/>
                  </a:outerShdw>
                </a:effectLst>
              </a:rPr>
              <a:t>Sentenced to 48 months sex offender probation. </a:t>
            </a:r>
            <a:endParaRPr lang="en-US" sz="2800" dirty="0">
              <a:solidFill>
                <a:schemeClr val="bg1"/>
              </a:solidFill>
              <a:effectLst>
                <a:outerShdw blurRad="50800" dist="50800" dir="2700000" algn="ctr" rotWithShape="0">
                  <a:prstClr val="black"/>
                </a:outerShdw>
              </a:effectLst>
            </a:endParaRPr>
          </a:p>
        </p:txBody>
      </p:sp>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 y="1759527"/>
            <a:ext cx="1889760" cy="2362200"/>
          </a:xfrm>
          <a:prstGeom prst="rect">
            <a:avLst/>
          </a:prstGeom>
          <a:ln w="38100">
            <a:solidFill>
              <a:schemeClr val="bg1"/>
            </a:solidFill>
          </a:ln>
          <a:effectLst>
            <a:outerShdw blurRad="50800" dist="50800" dir="2700000" algn="ctr" rotWithShape="0">
              <a:schemeClr val="tx1"/>
            </a:outerShdw>
          </a:effectLst>
        </p:spPr>
      </p:pic>
      <p:sp>
        <p:nvSpPr>
          <p:cNvPr id="10" name="TextBox 9"/>
          <p:cNvSpPr txBox="1"/>
          <p:nvPr/>
        </p:nvSpPr>
        <p:spPr>
          <a:xfrm>
            <a:off x="2743200" y="3061395"/>
            <a:ext cx="5638800" cy="954107"/>
          </a:xfrm>
          <a:prstGeom prst="rect">
            <a:avLst/>
          </a:prstGeom>
          <a:noFill/>
        </p:spPr>
        <p:txBody>
          <a:bodyPr wrap="square" rtlCol="0">
            <a:spAutoFit/>
          </a:bodyPr>
          <a:lstStyle/>
          <a:p>
            <a:pPr marL="457200" indent="-457200">
              <a:buFont typeface="Arial" panose="020B0604020202020204" pitchFamily="34" charset="0"/>
              <a:buChar char="•"/>
            </a:pPr>
            <a:r>
              <a:rPr lang="en-US" sz="2800" dirty="0" smtClean="0">
                <a:solidFill>
                  <a:schemeClr val="bg1"/>
                </a:solidFill>
                <a:effectLst>
                  <a:outerShdw blurRad="50800" dist="50800" dir="2700000" algn="ctr" rotWithShape="0">
                    <a:prstClr val="black"/>
                  </a:outerShdw>
                </a:effectLst>
              </a:rPr>
              <a:t>Found guilty of both counts after a bench trial.</a:t>
            </a:r>
          </a:p>
        </p:txBody>
      </p:sp>
      <p:sp>
        <p:nvSpPr>
          <p:cNvPr id="14" name="TextBox 13"/>
          <p:cNvSpPr txBox="1"/>
          <p:nvPr/>
        </p:nvSpPr>
        <p:spPr>
          <a:xfrm>
            <a:off x="381000" y="381000"/>
            <a:ext cx="8382000" cy="707886"/>
          </a:xfrm>
          <a:prstGeom prst="rect">
            <a:avLst/>
          </a:prstGeom>
          <a:noFill/>
        </p:spPr>
        <p:txBody>
          <a:bodyPr wrap="square" rtlCol="0">
            <a:spAutoFit/>
          </a:bodyPr>
          <a:lstStyle/>
          <a:p>
            <a:pPr algn="ctr"/>
            <a:r>
              <a:rPr lang="en-US" sz="4000" dirty="0" smtClean="0">
                <a:solidFill>
                  <a:srgbClr val="FFFF00"/>
                </a:solidFill>
                <a:effectLst>
                  <a:outerShdw blurRad="50800" dist="50800" dir="2700000" algn="ctr" rotWithShape="0">
                    <a:prstClr val="black"/>
                  </a:outerShdw>
                </a:effectLst>
              </a:rPr>
              <a:t>People v. Conrad </a:t>
            </a:r>
            <a:r>
              <a:rPr lang="en-US" sz="4000" dirty="0" err="1" smtClean="0">
                <a:solidFill>
                  <a:srgbClr val="FFFF00"/>
                </a:solidFill>
                <a:effectLst>
                  <a:outerShdw blurRad="50800" dist="50800" dir="2700000" algn="ctr" rotWithShape="0">
                    <a:prstClr val="black"/>
                  </a:outerShdw>
                </a:effectLst>
              </a:rPr>
              <a:t>Morger</a:t>
            </a:r>
            <a:endParaRPr lang="en-US" sz="4000" dirty="0">
              <a:solidFill>
                <a:srgbClr val="FFFF00"/>
              </a:solidFill>
              <a:effectLst>
                <a:outerShdw blurRad="50800" dist="50800" dir="2700000" algn="ctr" rotWithShape="0">
                  <a:prstClr val="black"/>
                </a:outerShdw>
              </a:effectLst>
            </a:endParaRPr>
          </a:p>
        </p:txBody>
      </p:sp>
      <p:sp>
        <p:nvSpPr>
          <p:cNvPr id="5" name="TextBox 4"/>
          <p:cNvSpPr txBox="1"/>
          <p:nvPr/>
        </p:nvSpPr>
        <p:spPr>
          <a:xfrm>
            <a:off x="1752600" y="1088886"/>
            <a:ext cx="5638800" cy="400110"/>
          </a:xfrm>
          <a:prstGeom prst="rect">
            <a:avLst/>
          </a:prstGeom>
          <a:noFill/>
        </p:spPr>
        <p:txBody>
          <a:bodyPr wrap="square" rtlCol="0">
            <a:spAutoFit/>
          </a:bodyPr>
          <a:lstStyle/>
          <a:p>
            <a:pPr algn="ctr"/>
            <a:r>
              <a:rPr lang="en-US" sz="2000" dirty="0">
                <a:solidFill>
                  <a:srgbClr val="FFFF00"/>
                </a:solidFill>
                <a:effectLst>
                  <a:outerShdw blurRad="50800" dist="50800" dir="2700000" algn="ctr" rotWithShape="0">
                    <a:prstClr val="black"/>
                  </a:outerShdw>
                </a:effectLst>
              </a:rPr>
              <a:t>59 N.E.3d 219, 405 </a:t>
            </a:r>
            <a:r>
              <a:rPr lang="en-US" sz="2000" dirty="0" err="1">
                <a:solidFill>
                  <a:srgbClr val="FFFF00"/>
                </a:solidFill>
                <a:effectLst>
                  <a:outerShdw blurRad="50800" dist="50800" dir="2700000" algn="ctr" rotWithShape="0">
                    <a:prstClr val="black"/>
                  </a:outerShdw>
                </a:effectLst>
              </a:rPr>
              <a:t>Ill.Dec</a:t>
            </a:r>
            <a:r>
              <a:rPr lang="en-US" sz="2000" dirty="0">
                <a:solidFill>
                  <a:srgbClr val="FFFF00"/>
                </a:solidFill>
                <a:effectLst>
                  <a:outerShdw blurRad="50800" dist="50800" dir="2700000" algn="ctr" rotWithShape="0">
                    <a:prstClr val="black"/>
                  </a:outerShdw>
                </a:effectLst>
              </a:rPr>
              <a:t>. </a:t>
            </a:r>
            <a:r>
              <a:rPr lang="en-US" sz="2000" dirty="0" smtClean="0">
                <a:solidFill>
                  <a:srgbClr val="FFFF00"/>
                </a:solidFill>
                <a:effectLst>
                  <a:outerShdw blurRad="50800" dist="50800" dir="2700000" algn="ctr" rotWithShape="0">
                    <a:prstClr val="black"/>
                  </a:outerShdw>
                </a:effectLst>
              </a:rPr>
              <a:t>926 (4</a:t>
            </a:r>
            <a:r>
              <a:rPr lang="en-US" sz="2000" baseline="30000" dirty="0" smtClean="0">
                <a:solidFill>
                  <a:srgbClr val="FFFF00"/>
                </a:solidFill>
                <a:effectLst>
                  <a:outerShdw blurRad="50800" dist="50800" dir="2700000" algn="ctr" rotWithShape="0">
                    <a:prstClr val="black"/>
                  </a:outerShdw>
                </a:effectLst>
              </a:rPr>
              <a:t>th</a:t>
            </a:r>
            <a:r>
              <a:rPr lang="en-US" sz="2000" dirty="0" smtClean="0">
                <a:solidFill>
                  <a:srgbClr val="FFFF00"/>
                </a:solidFill>
                <a:effectLst>
                  <a:outerShdw blurRad="50800" dist="50800" dir="2700000" algn="ctr" rotWithShape="0">
                    <a:prstClr val="black"/>
                  </a:outerShdw>
                </a:effectLst>
              </a:rPr>
              <a:t> Dist. 2016) </a:t>
            </a:r>
            <a:endParaRPr lang="en-US" sz="2000" dirty="0">
              <a:solidFill>
                <a:srgbClr val="FFFF00"/>
              </a:solidFill>
              <a:effectLst>
                <a:outerShdw blurRad="50800" dist="50800" dir="2700000" algn="ctr" rotWithShape="0">
                  <a:prstClr val="black"/>
                </a:outerShdw>
              </a:effectLst>
            </a:endParaRPr>
          </a:p>
        </p:txBody>
      </p:sp>
    </p:spTree>
    <p:extLst>
      <p:ext uri="{BB962C8B-B14F-4D97-AF65-F5344CB8AC3E}">
        <p14:creationId xmlns:p14="http://schemas.microsoft.com/office/powerpoint/2010/main" val="1134225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1" fill="hold" grpId="0" nodeType="clickEffect">
                                  <p:stCondLst>
                                    <p:cond delay="0"/>
                                  </p:stCondLst>
                                  <p:childTnLst>
                                    <p:anim calcmode="lin" valueType="num">
                                      <p:cBhvr additive="base">
                                        <p:cTn id="6" dur="1000"/>
                                        <p:tgtEl>
                                          <p:spTgt spid="10"/>
                                        </p:tgtEl>
                                        <p:attrNameLst>
                                          <p:attrName>ppt_x</p:attrName>
                                        </p:attrNameLst>
                                      </p:cBhvr>
                                      <p:tavLst>
                                        <p:tav tm="0">
                                          <p:val>
                                            <p:strVal val="ppt_x"/>
                                          </p:val>
                                        </p:tav>
                                        <p:tav tm="100000">
                                          <p:val>
                                            <p:strVal val="ppt_x"/>
                                          </p:val>
                                        </p:tav>
                                      </p:tavLst>
                                    </p:anim>
                                    <p:anim calcmode="lin" valueType="num">
                                      <p:cBhvr additive="base">
                                        <p:cTn id="7" dur="1000"/>
                                        <p:tgtEl>
                                          <p:spTgt spid="10"/>
                                        </p:tgtEl>
                                        <p:attrNameLst>
                                          <p:attrName>ppt_y</p:attrName>
                                        </p:attrNameLst>
                                      </p:cBhvr>
                                      <p:tavLst>
                                        <p:tav tm="0">
                                          <p:val>
                                            <p:strVal val="ppt_y"/>
                                          </p:val>
                                        </p:tav>
                                        <p:tav tm="100000">
                                          <p:val>
                                            <p:strVal val="0-ppt_h/2"/>
                                          </p:val>
                                        </p:tav>
                                      </p:tavLst>
                                    </p:anim>
                                    <p:set>
                                      <p:cBhvr>
                                        <p:cTn id="8" dur="1" fill="hold">
                                          <p:stCondLst>
                                            <p:cond delay="999"/>
                                          </p:stCondLst>
                                        </p:cTn>
                                        <p:tgtEl>
                                          <p:spTgt spid="10"/>
                                        </p:tgtEl>
                                        <p:attrNameLst>
                                          <p:attrName>style.visibility</p:attrName>
                                        </p:attrNameLst>
                                      </p:cBhvr>
                                      <p:to>
                                        <p:strVal val="hidden"/>
                                      </p:to>
                                    </p:set>
                                  </p:childTnLst>
                                </p:cTn>
                              </p:par>
                              <p:par>
                                <p:cTn id="9" presetID="2" presetClass="exit" presetSubtype="1" fill="hold" grpId="0" nodeType="withEffect">
                                  <p:stCondLst>
                                    <p:cond delay="0"/>
                                  </p:stCondLst>
                                  <p:childTnLst>
                                    <p:anim calcmode="lin" valueType="num">
                                      <p:cBhvr additive="base">
                                        <p:cTn id="10" dur="1000"/>
                                        <p:tgtEl>
                                          <p:spTgt spid="8"/>
                                        </p:tgtEl>
                                        <p:attrNameLst>
                                          <p:attrName>ppt_x</p:attrName>
                                        </p:attrNameLst>
                                      </p:cBhvr>
                                      <p:tavLst>
                                        <p:tav tm="0">
                                          <p:val>
                                            <p:strVal val="ppt_x"/>
                                          </p:val>
                                        </p:tav>
                                        <p:tav tm="100000">
                                          <p:val>
                                            <p:strVal val="ppt_x"/>
                                          </p:val>
                                        </p:tav>
                                      </p:tavLst>
                                    </p:anim>
                                    <p:anim calcmode="lin" valueType="num">
                                      <p:cBhvr additive="base">
                                        <p:cTn id="11" dur="1000"/>
                                        <p:tgtEl>
                                          <p:spTgt spid="8"/>
                                        </p:tgtEl>
                                        <p:attrNameLst>
                                          <p:attrName>ppt_y</p:attrName>
                                        </p:attrNameLst>
                                      </p:cBhvr>
                                      <p:tavLst>
                                        <p:tav tm="0">
                                          <p:val>
                                            <p:strVal val="ppt_y"/>
                                          </p:val>
                                        </p:tav>
                                        <p:tav tm="100000">
                                          <p:val>
                                            <p:strVal val="0-ppt_h/2"/>
                                          </p:val>
                                        </p:tav>
                                      </p:tavLst>
                                    </p:anim>
                                    <p:set>
                                      <p:cBhvr>
                                        <p:cTn id="12" dur="1" fill="hold">
                                          <p:stCondLst>
                                            <p:cond delay="999"/>
                                          </p:stCondLst>
                                        </p:cTn>
                                        <p:tgtEl>
                                          <p:spTgt spid="8"/>
                                        </p:tgtEl>
                                        <p:attrNameLst>
                                          <p:attrName>style.visibility</p:attrName>
                                        </p:attrNameLst>
                                      </p:cBhvr>
                                      <p:to>
                                        <p:strVal val="hidden"/>
                                      </p:to>
                                    </p:set>
                                  </p:childTnLst>
                                </p:cTn>
                              </p:par>
                              <p:par>
                                <p:cTn id="13" presetID="2" presetClass="exit" presetSubtype="1" fill="hold" grpId="0" nodeType="withEffect">
                                  <p:stCondLst>
                                    <p:cond delay="0"/>
                                  </p:stCondLst>
                                  <p:childTnLst>
                                    <p:anim calcmode="lin" valueType="num">
                                      <p:cBhvr additive="base">
                                        <p:cTn id="14" dur="1000"/>
                                        <p:tgtEl>
                                          <p:spTgt spid="9"/>
                                        </p:tgtEl>
                                        <p:attrNameLst>
                                          <p:attrName>ppt_x</p:attrName>
                                        </p:attrNameLst>
                                      </p:cBhvr>
                                      <p:tavLst>
                                        <p:tav tm="0">
                                          <p:val>
                                            <p:strVal val="ppt_x"/>
                                          </p:val>
                                        </p:tav>
                                        <p:tav tm="100000">
                                          <p:val>
                                            <p:strVal val="ppt_x"/>
                                          </p:val>
                                        </p:tav>
                                      </p:tavLst>
                                    </p:anim>
                                    <p:anim calcmode="lin" valueType="num">
                                      <p:cBhvr additive="base">
                                        <p:cTn id="15" dur="1000"/>
                                        <p:tgtEl>
                                          <p:spTgt spid="9"/>
                                        </p:tgtEl>
                                        <p:attrNameLst>
                                          <p:attrName>ppt_y</p:attrName>
                                        </p:attrNameLst>
                                      </p:cBhvr>
                                      <p:tavLst>
                                        <p:tav tm="0">
                                          <p:val>
                                            <p:strVal val="ppt_y"/>
                                          </p:val>
                                        </p:tav>
                                        <p:tav tm="100000">
                                          <p:val>
                                            <p:strVal val="0-ppt_h/2"/>
                                          </p:val>
                                        </p:tav>
                                      </p:tavLst>
                                    </p:anim>
                                    <p:set>
                                      <p:cBhvr>
                                        <p:cTn id="16" dur="1" fill="hold">
                                          <p:stCondLst>
                                            <p:cond delay="999"/>
                                          </p:stCondLst>
                                        </p:cTn>
                                        <p:tgtEl>
                                          <p:spTgt spid="9"/>
                                        </p:tgtEl>
                                        <p:attrNameLst>
                                          <p:attrName>style.visibility</p:attrName>
                                        </p:attrNameLst>
                                      </p:cBhvr>
                                      <p:to>
                                        <p:strVal val="hidden"/>
                                      </p:to>
                                    </p:set>
                                  </p:childTnLst>
                                </p:cTn>
                              </p:par>
                              <p:par>
                                <p:cTn id="17" presetID="2" presetClass="exit" presetSubtype="1" fill="hold" nodeType="withEffect">
                                  <p:stCondLst>
                                    <p:cond delay="0"/>
                                  </p:stCondLst>
                                  <p:childTnLst>
                                    <p:anim calcmode="lin" valueType="num">
                                      <p:cBhvr additive="base">
                                        <p:cTn id="18" dur="1000"/>
                                        <p:tgtEl>
                                          <p:spTgt spid="15"/>
                                        </p:tgtEl>
                                        <p:attrNameLst>
                                          <p:attrName>ppt_x</p:attrName>
                                        </p:attrNameLst>
                                      </p:cBhvr>
                                      <p:tavLst>
                                        <p:tav tm="0">
                                          <p:val>
                                            <p:strVal val="ppt_x"/>
                                          </p:val>
                                        </p:tav>
                                        <p:tav tm="100000">
                                          <p:val>
                                            <p:strVal val="ppt_x"/>
                                          </p:val>
                                        </p:tav>
                                      </p:tavLst>
                                    </p:anim>
                                    <p:anim calcmode="lin" valueType="num">
                                      <p:cBhvr additive="base">
                                        <p:cTn id="19" dur="1000"/>
                                        <p:tgtEl>
                                          <p:spTgt spid="15"/>
                                        </p:tgtEl>
                                        <p:attrNameLst>
                                          <p:attrName>ppt_y</p:attrName>
                                        </p:attrNameLst>
                                      </p:cBhvr>
                                      <p:tavLst>
                                        <p:tav tm="0">
                                          <p:val>
                                            <p:strVal val="ppt_y"/>
                                          </p:val>
                                        </p:tav>
                                        <p:tav tm="100000">
                                          <p:val>
                                            <p:strVal val="0-ppt_h/2"/>
                                          </p:val>
                                        </p:tav>
                                      </p:tavLst>
                                    </p:anim>
                                    <p:set>
                                      <p:cBhvr>
                                        <p:cTn id="20" dur="1" fill="hold">
                                          <p:stCondLst>
                                            <p:cond delay="999"/>
                                          </p:stCondLst>
                                        </p:cTn>
                                        <p:tgtEl>
                                          <p:spTgt spid="15"/>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1000" fill="hold"/>
                                        <p:tgtEl>
                                          <p:spTgt spid="11"/>
                                        </p:tgtEl>
                                        <p:attrNameLst>
                                          <p:attrName>ppt_x</p:attrName>
                                        </p:attrNameLst>
                                      </p:cBhvr>
                                      <p:tavLst>
                                        <p:tav tm="0">
                                          <p:val>
                                            <p:strVal val="#ppt_x"/>
                                          </p:val>
                                        </p:tav>
                                        <p:tav tm="100000">
                                          <p:val>
                                            <p:strVal val="#ppt_x"/>
                                          </p:val>
                                        </p:tav>
                                      </p:tavLst>
                                    </p:anim>
                                    <p:anim calcmode="lin" valueType="num">
                                      <p:cBhvr additive="base">
                                        <p:cTn id="26"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xit" presetSubtype="1" fill="hold" grpId="1" nodeType="clickEffect">
                                  <p:stCondLst>
                                    <p:cond delay="0"/>
                                  </p:stCondLst>
                                  <p:childTnLst>
                                    <p:anim calcmode="lin" valueType="num">
                                      <p:cBhvr additive="base">
                                        <p:cTn id="30" dur="1000"/>
                                        <p:tgtEl>
                                          <p:spTgt spid="11"/>
                                        </p:tgtEl>
                                        <p:attrNameLst>
                                          <p:attrName>ppt_x</p:attrName>
                                        </p:attrNameLst>
                                      </p:cBhvr>
                                      <p:tavLst>
                                        <p:tav tm="0">
                                          <p:val>
                                            <p:strVal val="ppt_x"/>
                                          </p:val>
                                        </p:tav>
                                        <p:tav tm="100000">
                                          <p:val>
                                            <p:strVal val="ppt_x"/>
                                          </p:val>
                                        </p:tav>
                                      </p:tavLst>
                                    </p:anim>
                                    <p:anim calcmode="lin" valueType="num">
                                      <p:cBhvr additive="base">
                                        <p:cTn id="31" dur="1000"/>
                                        <p:tgtEl>
                                          <p:spTgt spid="11"/>
                                        </p:tgtEl>
                                        <p:attrNameLst>
                                          <p:attrName>ppt_y</p:attrName>
                                        </p:attrNameLst>
                                      </p:cBhvr>
                                      <p:tavLst>
                                        <p:tav tm="0">
                                          <p:val>
                                            <p:strVal val="ppt_y"/>
                                          </p:val>
                                        </p:tav>
                                        <p:tav tm="100000">
                                          <p:val>
                                            <p:strVal val="0-ppt_h/2"/>
                                          </p:val>
                                        </p:tav>
                                      </p:tavLst>
                                    </p:anim>
                                    <p:set>
                                      <p:cBhvr>
                                        <p:cTn id="32" dur="1" fill="hold">
                                          <p:stCondLst>
                                            <p:cond delay="999"/>
                                          </p:stCondLst>
                                        </p:cTn>
                                        <p:tgtEl>
                                          <p:spTgt spid="11"/>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1000" fill="hold"/>
                                        <p:tgtEl>
                                          <p:spTgt spid="12"/>
                                        </p:tgtEl>
                                        <p:attrNameLst>
                                          <p:attrName>ppt_x</p:attrName>
                                        </p:attrNameLst>
                                      </p:cBhvr>
                                      <p:tavLst>
                                        <p:tav tm="0">
                                          <p:val>
                                            <p:strVal val="#ppt_x"/>
                                          </p:val>
                                        </p:tav>
                                        <p:tav tm="100000">
                                          <p:val>
                                            <p:strVal val="#ppt_x"/>
                                          </p:val>
                                        </p:tav>
                                      </p:tavLst>
                                    </p:anim>
                                    <p:anim calcmode="lin" valueType="num">
                                      <p:cBhvr additive="base">
                                        <p:cTn id="38" dur="10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xit" presetSubtype="1" fill="hold" grpId="1" nodeType="clickEffect">
                                  <p:stCondLst>
                                    <p:cond delay="0"/>
                                  </p:stCondLst>
                                  <p:childTnLst>
                                    <p:anim calcmode="lin" valueType="num">
                                      <p:cBhvr additive="base">
                                        <p:cTn id="42" dur="1000"/>
                                        <p:tgtEl>
                                          <p:spTgt spid="12"/>
                                        </p:tgtEl>
                                        <p:attrNameLst>
                                          <p:attrName>ppt_x</p:attrName>
                                        </p:attrNameLst>
                                      </p:cBhvr>
                                      <p:tavLst>
                                        <p:tav tm="0">
                                          <p:val>
                                            <p:strVal val="ppt_x"/>
                                          </p:val>
                                        </p:tav>
                                        <p:tav tm="100000">
                                          <p:val>
                                            <p:strVal val="ppt_x"/>
                                          </p:val>
                                        </p:tav>
                                      </p:tavLst>
                                    </p:anim>
                                    <p:anim calcmode="lin" valueType="num">
                                      <p:cBhvr additive="base">
                                        <p:cTn id="43" dur="1000"/>
                                        <p:tgtEl>
                                          <p:spTgt spid="12"/>
                                        </p:tgtEl>
                                        <p:attrNameLst>
                                          <p:attrName>ppt_y</p:attrName>
                                        </p:attrNameLst>
                                      </p:cBhvr>
                                      <p:tavLst>
                                        <p:tav tm="0">
                                          <p:val>
                                            <p:strVal val="ppt_y"/>
                                          </p:val>
                                        </p:tav>
                                        <p:tav tm="100000">
                                          <p:val>
                                            <p:strVal val="0-ppt_h/2"/>
                                          </p:val>
                                        </p:tav>
                                      </p:tavLst>
                                    </p:anim>
                                    <p:set>
                                      <p:cBhvr>
                                        <p:cTn id="44" dur="1" fill="hold">
                                          <p:stCondLst>
                                            <p:cond delay="999"/>
                                          </p:stCondLst>
                                        </p:cTn>
                                        <p:tgtEl>
                                          <p:spTgt spid="12"/>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1000" fill="hold"/>
                                        <p:tgtEl>
                                          <p:spTgt spid="13"/>
                                        </p:tgtEl>
                                        <p:attrNameLst>
                                          <p:attrName>ppt_x</p:attrName>
                                        </p:attrNameLst>
                                      </p:cBhvr>
                                      <p:tavLst>
                                        <p:tav tm="0">
                                          <p:val>
                                            <p:strVal val="#ppt_x"/>
                                          </p:val>
                                        </p:tav>
                                        <p:tav tm="100000">
                                          <p:val>
                                            <p:strVal val="#ppt_x"/>
                                          </p:val>
                                        </p:tav>
                                      </p:tavLst>
                                    </p:anim>
                                    <p:anim calcmode="lin" valueType="num">
                                      <p:cBhvr additive="base">
                                        <p:cTn id="50" dur="10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1" grpId="0"/>
      <p:bldP spid="11" grpId="1"/>
      <p:bldP spid="8" grpId="0"/>
      <p:bldP spid="13" grpId="0"/>
      <p:bldP spid="9"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9396" t="4814" r="10869" b="6297"/>
          <a:stretch/>
        </p:blipFill>
        <p:spPr>
          <a:xfrm>
            <a:off x="228600" y="381000"/>
            <a:ext cx="4350327" cy="6096000"/>
          </a:xfrm>
          <a:prstGeom prst="rect">
            <a:avLst/>
          </a:prstGeom>
          <a:ln w="6350">
            <a:solidFill>
              <a:schemeClr val="tx1"/>
            </a:solidFill>
          </a:ln>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9046" t="6195" r="8874" b="4983"/>
          <a:stretch/>
        </p:blipFill>
        <p:spPr>
          <a:xfrm>
            <a:off x="1752600" y="383309"/>
            <a:ext cx="4368800" cy="6091382"/>
          </a:xfrm>
          <a:prstGeom prst="rect">
            <a:avLst/>
          </a:prstGeom>
          <a:ln w="6350">
            <a:solidFill>
              <a:schemeClr val="tx1"/>
            </a:solidFill>
          </a:ln>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9941" t="6263" r="7563" b="4848"/>
          <a:stretch/>
        </p:blipFill>
        <p:spPr>
          <a:xfrm>
            <a:off x="4495800" y="381000"/>
            <a:ext cx="4368800" cy="6096001"/>
          </a:xfrm>
          <a:prstGeom prst="rect">
            <a:avLst/>
          </a:prstGeom>
          <a:ln w="6350">
            <a:solidFill>
              <a:schemeClr val="tx1"/>
            </a:solidFill>
          </a:ln>
        </p:spPr>
      </p:pic>
      <p:sp>
        <p:nvSpPr>
          <p:cNvPr id="6" name="Oval 5"/>
          <p:cNvSpPr/>
          <p:nvPr/>
        </p:nvSpPr>
        <p:spPr>
          <a:xfrm>
            <a:off x="4495800" y="2819400"/>
            <a:ext cx="4285673" cy="1676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88309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1000" fill="hold"/>
                                        <p:tgtEl>
                                          <p:spTgt spid="3"/>
                                        </p:tgtEl>
                                        <p:attrNameLst>
                                          <p:attrName>ppt_x</p:attrName>
                                        </p:attrNameLst>
                                      </p:cBhvr>
                                      <p:tavLst>
                                        <p:tav tm="0">
                                          <p:val>
                                            <p:strVal val="1+#ppt_w/2"/>
                                          </p:val>
                                        </p:tav>
                                        <p:tav tm="100000">
                                          <p:val>
                                            <p:strVal val="#ppt_x"/>
                                          </p:val>
                                        </p:tav>
                                      </p:tavLst>
                                    </p:anim>
                                    <p:anim calcmode="lin" valueType="num">
                                      <p:cBhvr additive="base">
                                        <p:cTn id="14"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1000" fill="hold"/>
                                        <p:tgtEl>
                                          <p:spTgt spid="4"/>
                                        </p:tgtEl>
                                        <p:attrNameLst>
                                          <p:attrName>ppt_x</p:attrName>
                                        </p:attrNameLst>
                                      </p:cBhvr>
                                      <p:tavLst>
                                        <p:tav tm="0">
                                          <p:val>
                                            <p:strVal val="1+#ppt_w/2"/>
                                          </p:val>
                                        </p:tav>
                                        <p:tav tm="100000">
                                          <p:val>
                                            <p:strVal val="#ppt_x"/>
                                          </p:val>
                                        </p:tav>
                                      </p:tavLst>
                                    </p:anim>
                                    <p:anim calcmode="lin" valueType="num">
                                      <p:cBhvr additive="base">
                                        <p:cTn id="20"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heel(1)">
                                      <p:cBhvr>
                                        <p:cTn id="2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5199" y="890587"/>
            <a:ext cx="8333602" cy="5967413"/>
          </a:xfrm>
          <a:prstGeom prst="rect">
            <a:avLst/>
          </a:prstGeom>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591" t="-3591" r="50591" b="3591"/>
          <a:stretch/>
        </p:blipFill>
        <p:spPr>
          <a:xfrm>
            <a:off x="7696200" y="2743200"/>
            <a:ext cx="1171575" cy="1028700"/>
          </a:xfrm>
          <a:prstGeom prst="rect">
            <a:avLst/>
          </a:prstGeom>
          <a:effectLst>
            <a:outerShdw blurRad="25400" dist="50800" dir="2700000" algn="ctr" rotWithShape="0">
              <a:schemeClr val="tx1"/>
            </a:outerShdw>
          </a:effectLst>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8438" y="3635302"/>
            <a:ext cx="8669337" cy="894608"/>
          </a:xfrm>
          <a:prstGeom prst="rect">
            <a:avLst/>
          </a:prstGeom>
          <a:ln>
            <a:noFill/>
          </a:ln>
          <a:effectLst>
            <a:outerShdw blurRad="50800" dist="25400" dir="2700000" algn="ctr" rotWithShape="0">
              <a:schemeClr val="tx1"/>
            </a:outerShdw>
          </a:effectLst>
        </p:spPr>
      </p:pic>
    </p:spTree>
    <p:extLst>
      <p:ext uri="{BB962C8B-B14F-4D97-AF65-F5344CB8AC3E}">
        <p14:creationId xmlns:p14="http://schemas.microsoft.com/office/powerpoint/2010/main" val="108862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evel 4"/>
          <p:cNvSpPr/>
          <p:nvPr/>
        </p:nvSpPr>
        <p:spPr>
          <a:xfrm>
            <a:off x="1600200" y="1733045"/>
            <a:ext cx="2608118" cy="863887"/>
          </a:xfrm>
          <a:prstGeom prst="bevel">
            <a:avLst/>
          </a:prstGeom>
          <a:effectLst>
            <a:outerShdw blurRad="50800" dist="50800" dir="2700000" algn="ctr" rotWithShape="0">
              <a:schemeClr val="tx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Bevel 5">
            <a:hlinkClick r:id="rId2" action="ppaction://hlinkpres?slideindex=1&amp;slidetitle="/>
          </p:cNvPr>
          <p:cNvSpPr/>
          <p:nvPr/>
        </p:nvSpPr>
        <p:spPr>
          <a:xfrm>
            <a:off x="1587165" y="3233410"/>
            <a:ext cx="2634188" cy="914400"/>
          </a:xfrm>
          <a:prstGeom prst="bevel">
            <a:avLst/>
          </a:prstGeom>
          <a:effectLst>
            <a:outerShdw blurRad="50800" dist="50800" dir="2700000" algn="ctr" rotWithShape="0">
              <a:schemeClr val="tx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evel 7"/>
          <p:cNvSpPr/>
          <p:nvPr/>
        </p:nvSpPr>
        <p:spPr>
          <a:xfrm>
            <a:off x="1579418" y="4822088"/>
            <a:ext cx="2628900" cy="865012"/>
          </a:xfrm>
          <a:prstGeom prst="bevel">
            <a:avLst/>
          </a:prstGeom>
          <a:effectLst>
            <a:outerShdw blurRad="50800" dist="50800" dir="2700000" algn="ctr" rotWithShape="0">
              <a:schemeClr val="tx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hlinkClick r:id="rId3" action="ppaction://hlinkpres?slideindex=1&amp;slidetitle="/>
          </p:cNvPr>
          <p:cNvSpPr txBox="1"/>
          <p:nvPr/>
        </p:nvSpPr>
        <p:spPr>
          <a:xfrm>
            <a:off x="1685059" y="1903378"/>
            <a:ext cx="2438400" cy="400110"/>
          </a:xfrm>
          <a:prstGeom prst="rect">
            <a:avLst/>
          </a:prstGeom>
          <a:noFill/>
        </p:spPr>
        <p:txBody>
          <a:bodyPr wrap="square" rtlCol="0">
            <a:spAutoFit/>
          </a:bodyPr>
          <a:lstStyle/>
          <a:p>
            <a:pPr algn="ctr"/>
            <a:r>
              <a:rPr lang="en-US" sz="2000" b="1" dirty="0" smtClean="0">
                <a:solidFill>
                  <a:schemeClr val="bg1"/>
                </a:solidFill>
                <a:latin typeface="Arial" panose="020B0604020202020204" pitchFamily="34" charset="0"/>
                <a:cs typeface="Arial" panose="020B0604020202020204" pitchFamily="34" charset="0"/>
              </a:rPr>
              <a:t>People v. </a:t>
            </a:r>
            <a:r>
              <a:rPr lang="en-US" sz="2000" b="1" dirty="0" err="1" smtClean="0">
                <a:solidFill>
                  <a:schemeClr val="bg1"/>
                </a:solidFill>
                <a:latin typeface="Arial" panose="020B0604020202020204" pitchFamily="34" charset="0"/>
                <a:cs typeface="Arial" panose="020B0604020202020204" pitchFamily="34" charset="0"/>
              </a:rPr>
              <a:t>Morger</a:t>
            </a:r>
            <a:endParaRPr lang="en-US" sz="2000" b="1" dirty="0">
              <a:solidFill>
                <a:schemeClr val="bg1"/>
              </a:solidFill>
              <a:latin typeface="Arial" panose="020B0604020202020204" pitchFamily="34" charset="0"/>
              <a:cs typeface="Arial" panose="020B0604020202020204" pitchFamily="34" charset="0"/>
            </a:endParaRPr>
          </a:p>
        </p:txBody>
      </p:sp>
      <p:sp>
        <p:nvSpPr>
          <p:cNvPr id="12" name="TextBox 11"/>
          <p:cNvSpPr txBox="1"/>
          <p:nvPr/>
        </p:nvSpPr>
        <p:spPr>
          <a:xfrm>
            <a:off x="1674668" y="3429000"/>
            <a:ext cx="2438400" cy="400110"/>
          </a:xfrm>
          <a:prstGeom prst="rect">
            <a:avLst/>
          </a:prstGeom>
          <a:noFill/>
        </p:spPr>
        <p:txBody>
          <a:bodyPr wrap="square" rtlCol="0">
            <a:spAutoFit/>
          </a:bodyPr>
          <a:lstStyle/>
          <a:p>
            <a:pPr algn="ctr"/>
            <a:r>
              <a:rPr lang="en-US" sz="2000" b="1" dirty="0" smtClean="0">
                <a:solidFill>
                  <a:schemeClr val="bg1"/>
                </a:solidFill>
                <a:latin typeface="Arial" panose="020B0604020202020204" pitchFamily="34" charset="0"/>
                <a:cs typeface="Arial" panose="020B0604020202020204" pitchFamily="34" charset="0"/>
              </a:rPr>
              <a:t>People v. </a:t>
            </a:r>
            <a:r>
              <a:rPr lang="en-US" sz="2000" b="1" dirty="0" err="1" smtClean="0">
                <a:solidFill>
                  <a:schemeClr val="bg1"/>
                </a:solidFill>
                <a:latin typeface="Arial" panose="020B0604020202020204" pitchFamily="34" charset="0"/>
                <a:cs typeface="Arial" panose="020B0604020202020204" pitchFamily="34" charset="0"/>
              </a:rPr>
              <a:t>Minnis</a:t>
            </a:r>
            <a:endParaRPr lang="en-US" sz="2000" b="1" dirty="0">
              <a:solidFill>
                <a:schemeClr val="bg1"/>
              </a:solidFill>
              <a:latin typeface="Arial" panose="020B0604020202020204" pitchFamily="34" charset="0"/>
              <a:cs typeface="Arial" panose="020B0604020202020204" pitchFamily="34" charset="0"/>
            </a:endParaRPr>
          </a:p>
        </p:txBody>
      </p:sp>
      <p:sp>
        <p:nvSpPr>
          <p:cNvPr id="13" name="TextBox 12">
            <a:hlinkClick r:id="rId4" action="ppaction://hlinkpres?slideindex=1&amp;slidetitle="/>
          </p:cNvPr>
          <p:cNvSpPr txBox="1"/>
          <p:nvPr/>
        </p:nvSpPr>
        <p:spPr>
          <a:xfrm>
            <a:off x="1653886" y="4992984"/>
            <a:ext cx="2459182" cy="400110"/>
          </a:xfrm>
          <a:prstGeom prst="rect">
            <a:avLst/>
          </a:prstGeom>
          <a:noFill/>
        </p:spPr>
        <p:txBody>
          <a:bodyPr wrap="square" rtlCol="0">
            <a:spAutoFit/>
          </a:bodyPr>
          <a:lstStyle/>
          <a:p>
            <a:pPr algn="ctr"/>
            <a:r>
              <a:rPr lang="en-US" sz="2000" b="1" dirty="0">
                <a:solidFill>
                  <a:schemeClr val="bg1"/>
                </a:solidFill>
                <a:latin typeface="Arial" panose="020B0604020202020204" pitchFamily="34" charset="0"/>
                <a:cs typeface="Arial" panose="020B0604020202020204" pitchFamily="34" charset="0"/>
              </a:rPr>
              <a:t>State </a:t>
            </a:r>
            <a:r>
              <a:rPr lang="en-US" sz="2000" b="1" dirty="0" smtClean="0">
                <a:solidFill>
                  <a:schemeClr val="bg1"/>
                </a:solidFill>
                <a:latin typeface="Arial" panose="020B0604020202020204" pitchFamily="34" charset="0"/>
                <a:cs typeface="Arial" panose="020B0604020202020204" pitchFamily="34" charset="0"/>
              </a:rPr>
              <a:t>v. </a:t>
            </a:r>
            <a:r>
              <a:rPr lang="en-US" sz="2000" b="1" dirty="0" err="1" smtClean="0">
                <a:solidFill>
                  <a:schemeClr val="bg1"/>
                </a:solidFill>
                <a:latin typeface="Arial" panose="020B0604020202020204" pitchFamily="34" charset="0"/>
                <a:cs typeface="Arial" panose="020B0604020202020204" pitchFamily="34" charset="0"/>
              </a:rPr>
              <a:t>Pepitone</a:t>
            </a:r>
            <a:endParaRPr lang="en-US" sz="2000" b="1" dirty="0">
              <a:solidFill>
                <a:schemeClr val="bg1"/>
              </a:solidFill>
              <a:latin typeface="Arial" panose="020B0604020202020204" pitchFamily="34" charset="0"/>
              <a:cs typeface="Arial" panose="020B0604020202020204" pitchFamily="34" charset="0"/>
            </a:endParaRPr>
          </a:p>
        </p:txBody>
      </p:sp>
      <p:sp>
        <p:nvSpPr>
          <p:cNvPr id="14" name="TextBox 13"/>
          <p:cNvSpPr txBox="1"/>
          <p:nvPr/>
        </p:nvSpPr>
        <p:spPr>
          <a:xfrm>
            <a:off x="381000" y="381000"/>
            <a:ext cx="8382000" cy="707886"/>
          </a:xfrm>
          <a:prstGeom prst="rect">
            <a:avLst/>
          </a:prstGeom>
          <a:noFill/>
        </p:spPr>
        <p:txBody>
          <a:bodyPr wrap="square" rtlCol="0">
            <a:spAutoFit/>
          </a:bodyPr>
          <a:lstStyle/>
          <a:p>
            <a:pPr algn="ctr"/>
            <a:r>
              <a:rPr lang="en-US" sz="4000" dirty="0" smtClean="0">
                <a:solidFill>
                  <a:srgbClr val="FFFF00"/>
                </a:solidFill>
                <a:effectLst>
                  <a:outerShdw blurRad="50800" dist="50800" dir="2700000" algn="ctr" rotWithShape="0">
                    <a:prstClr val="black"/>
                  </a:outerShdw>
                </a:effectLst>
              </a:rPr>
              <a:t>Illinois Sex Offender Case Studies</a:t>
            </a:r>
            <a:endParaRPr lang="en-US" sz="4000" dirty="0">
              <a:solidFill>
                <a:srgbClr val="FFFF00"/>
              </a:solidFill>
              <a:effectLst>
                <a:outerShdw blurRad="50800" dist="50800" dir="2700000" algn="ctr" rotWithShape="0">
                  <a:prstClr val="black"/>
                </a:outerShdw>
              </a:effectLst>
            </a:endParaRPr>
          </a:p>
        </p:txBody>
      </p:sp>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81600" y="2017098"/>
            <a:ext cx="2823804" cy="2823804"/>
          </a:xfrm>
          <a:prstGeom prst="rect">
            <a:avLst/>
          </a:prstGeom>
          <a:ln w="38100">
            <a:solidFill>
              <a:srgbClr val="FFFF00"/>
            </a:solidFill>
          </a:ln>
          <a:effectLst>
            <a:outerShdw blurRad="50800" dist="50800" dir="2700000" algn="ctr" rotWithShape="0">
              <a:schemeClr val="tx1"/>
            </a:outerShdw>
          </a:effectLst>
        </p:spPr>
      </p:pic>
    </p:spTree>
    <p:extLst>
      <p:ext uri="{BB962C8B-B14F-4D97-AF65-F5344CB8AC3E}">
        <p14:creationId xmlns:p14="http://schemas.microsoft.com/office/powerpoint/2010/main" val="3745058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D3CAEDD940F8B48844C41CD6CDDEC9D" ma:contentTypeVersion="4" ma:contentTypeDescription="Create a new document." ma:contentTypeScope="" ma:versionID="dd15730e09f7242bc7852a89d3d6af88">
  <xsd:schema xmlns:xsd="http://www.w3.org/2001/XMLSchema" xmlns:xs="http://www.w3.org/2001/XMLSchema" xmlns:p="http://schemas.microsoft.com/office/2006/metadata/properties" xmlns:ns1="http://schemas.microsoft.com/sharepoint/v3" targetNamespace="http://schemas.microsoft.com/office/2006/metadata/properties" ma:root="true" ma:fieldsID="dd856f595f20f4b57fb15937aada1537" ns1:_="">
    <xsd:import namespace="http://schemas.microsoft.com/sharepoint/v3"/>
    <xsd:element name="properties">
      <xsd:complexType>
        <xsd:sequence>
          <xsd:element name="documentManagement">
            <xsd:complexType>
              <xsd:all>
                <xsd:element ref="ns1:PublishingStartDate" minOccurs="0"/>
                <xsd:element ref="ns1:PublishingExpirationDate" minOccurs="0"/>
                <xsd:element ref="ns1:RoutingTargetPath"/>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element name="RoutingTargetPath" ma:index="10" ma:displayName="Target Path" ma:internalName="RoutingTargetPath">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RoutingTargetPath xmlns="http://schemas.microsoft.com/sharepoint/v3"/>
  </documentManagement>
</p:properties>
</file>

<file path=customXml/itemProps1.xml><?xml version="1.0" encoding="utf-8"?>
<ds:datastoreItem xmlns:ds="http://schemas.openxmlformats.org/officeDocument/2006/customXml" ds:itemID="{B5313DDC-B858-4298-B6D0-D29B3DD046C4}"/>
</file>

<file path=customXml/itemProps2.xml><?xml version="1.0" encoding="utf-8"?>
<ds:datastoreItem xmlns:ds="http://schemas.openxmlformats.org/officeDocument/2006/customXml" ds:itemID="{6DD94AD4-2EAE-4774-949B-537C91BFEC75}"/>
</file>

<file path=customXml/itemProps3.xml><?xml version="1.0" encoding="utf-8"?>
<ds:datastoreItem xmlns:ds="http://schemas.openxmlformats.org/officeDocument/2006/customXml" ds:itemID="{478B4997-11D2-4995-B582-CD01BE12B8D3}"/>
</file>

<file path=docProps/app.xml><?xml version="1.0" encoding="utf-8"?>
<Properties xmlns="http://schemas.openxmlformats.org/officeDocument/2006/extended-properties" xmlns:vt="http://schemas.openxmlformats.org/officeDocument/2006/docPropsVTypes">
  <TotalTime>1912</TotalTime>
  <Words>798</Words>
  <Application>Microsoft Office PowerPoint</Application>
  <PresentationFormat>On-screen Show (4:3)</PresentationFormat>
  <Paragraphs>62</Paragraphs>
  <Slides>15</Slides>
  <Notes>1</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Harlow, Jacob</dc:creator>
  <cp:lastModifiedBy>Jacob John Harlow</cp:lastModifiedBy>
  <cp:revision>86</cp:revision>
  <dcterms:created xsi:type="dcterms:W3CDTF">2006-08-16T00:00:00Z</dcterms:created>
  <dcterms:modified xsi:type="dcterms:W3CDTF">2017-11-16T02:44:16Z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0x0101005D3CAEDD940F8B48844C41CD6CDDEC9D</vt:lpwstr>
  </property>
</Properties>
</file>