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71" r:id="rId4"/>
    <p:sldId id="274" r:id="rId5"/>
    <p:sldId id="273" r:id="rId6"/>
    <p:sldId id="277" r:id="rId7"/>
    <p:sldId id="278" r:id="rId8"/>
    <p:sldId id="280" r:id="rId9"/>
    <p:sldId id="270" r:id="rId10"/>
    <p:sldId id="284" r:id="rId11"/>
    <p:sldId id="285" r:id="rId12"/>
    <p:sldId id="289" r:id="rId13"/>
    <p:sldId id="264" r:id="rId14"/>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D36"/>
    <a:srgbClr val="245EAC"/>
    <a:srgbClr val="0082CA"/>
    <a:srgbClr val="21145F"/>
    <a:srgbClr val="0082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9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700417-F10D-4208-B436-0EA24F30054F}"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3876898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700417-F10D-4208-B436-0EA24F30054F}"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1319408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700417-F10D-4208-B436-0EA24F30054F}"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1814935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700417-F10D-4208-B436-0EA24F30054F}"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1325558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700417-F10D-4208-B436-0EA24F30054F}"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282684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700417-F10D-4208-B436-0EA24F30054F}"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1207867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700417-F10D-4208-B436-0EA24F30054F}" type="datetimeFigureOut">
              <a:rPr lang="en-US" smtClean="0"/>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247691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700417-F10D-4208-B436-0EA24F30054F}"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557194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00417-F10D-4208-B436-0EA24F30054F}" type="datetimeFigureOut">
              <a:rPr lang="en-US" smtClean="0"/>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977313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4700417-F10D-4208-B436-0EA24F30054F}"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16265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4700417-F10D-4208-B436-0EA24F30054F}"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81F86-264C-4A1D-83A3-39DD42825519}" type="slidenum">
              <a:rPr lang="en-US" smtClean="0"/>
              <a:t>‹#›</a:t>
            </a:fld>
            <a:endParaRPr lang="en-US"/>
          </a:p>
        </p:txBody>
      </p:sp>
    </p:spTree>
    <p:extLst>
      <p:ext uri="{BB962C8B-B14F-4D97-AF65-F5344CB8AC3E}">
        <p14:creationId xmlns:p14="http://schemas.microsoft.com/office/powerpoint/2010/main" val="2686780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44700417-F10D-4208-B436-0EA24F30054F}" type="datetimeFigureOut">
              <a:rPr lang="en-US" smtClean="0"/>
              <a:t>3/25/2025</a:t>
            </a:fld>
            <a:endParaRPr lang="en-US"/>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38881F86-264C-4A1D-83A3-39DD42825519}" type="slidenum">
              <a:rPr lang="en-US" smtClean="0"/>
              <a:t>‹#›</a:t>
            </a:fld>
            <a:endParaRPr lang="en-US"/>
          </a:p>
        </p:txBody>
      </p:sp>
    </p:spTree>
    <p:extLst>
      <p:ext uri="{BB962C8B-B14F-4D97-AF65-F5344CB8AC3E}">
        <p14:creationId xmlns:p14="http://schemas.microsoft.com/office/powerpoint/2010/main" val="3735591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E434-7B89-40D5-9C9B-0AAA02A9349D}"/>
              </a:ext>
            </a:extLst>
          </p:cNvPr>
          <p:cNvSpPr>
            <a:spLocks noGrp="1"/>
          </p:cNvSpPr>
          <p:nvPr>
            <p:ph type="ctrTitle"/>
          </p:nvPr>
        </p:nvSpPr>
        <p:spPr>
          <a:xfrm>
            <a:off x="729885" y="1269425"/>
            <a:ext cx="7036904" cy="1262489"/>
          </a:xfrm>
        </p:spPr>
        <p:txBody>
          <a:bodyPr>
            <a:normAutofit/>
          </a:bodyPr>
          <a:lstStyle/>
          <a:p>
            <a:r>
              <a:rPr lang="en-US" sz="4000" b="1" dirty="0"/>
              <a:t>Illinois Department of Corrections</a:t>
            </a:r>
            <a:br>
              <a:rPr lang="en-US" sz="4000" b="1" dirty="0"/>
            </a:br>
            <a:r>
              <a:rPr lang="en-US" sz="3600" b="1" dirty="0"/>
              <a:t>Medication for Opioid Use Disorder</a:t>
            </a:r>
          </a:p>
        </p:txBody>
      </p:sp>
      <p:sp>
        <p:nvSpPr>
          <p:cNvPr id="3" name="Subtitle 2">
            <a:extLst>
              <a:ext uri="{FF2B5EF4-FFF2-40B4-BE49-F238E27FC236}">
                <a16:creationId xmlns:a16="http://schemas.microsoft.com/office/drawing/2014/main" id="{D6535586-3C7F-4FFF-A051-BDB22A3B1554}"/>
              </a:ext>
            </a:extLst>
          </p:cNvPr>
          <p:cNvSpPr>
            <a:spLocks noGrp="1"/>
          </p:cNvSpPr>
          <p:nvPr>
            <p:ph type="subTitle" idx="1"/>
          </p:nvPr>
        </p:nvSpPr>
        <p:spPr>
          <a:xfrm>
            <a:off x="1368085" y="2531914"/>
            <a:ext cx="6398704" cy="1379802"/>
          </a:xfrm>
        </p:spPr>
        <p:txBody>
          <a:bodyPr>
            <a:normAutofit/>
          </a:bodyPr>
          <a:lstStyle/>
          <a:p>
            <a:pPr algn="l"/>
            <a:endParaRPr lang="en-US" sz="1600" dirty="0">
              <a:solidFill>
                <a:srgbClr val="1A1D36"/>
              </a:solidFill>
            </a:endParaRPr>
          </a:p>
          <a:p>
            <a:r>
              <a:rPr lang="en-US" sz="1600" dirty="0">
                <a:solidFill>
                  <a:srgbClr val="1A1D36"/>
                </a:solidFill>
              </a:rPr>
              <a:t>Tiffanie Clark – Behavioral Health Manager/MOUD Project Coordinator</a:t>
            </a:r>
          </a:p>
        </p:txBody>
      </p:sp>
    </p:spTree>
    <p:extLst>
      <p:ext uri="{BB962C8B-B14F-4D97-AF65-F5344CB8AC3E}">
        <p14:creationId xmlns:p14="http://schemas.microsoft.com/office/powerpoint/2010/main" val="862841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250F-4FB7-41B6-8FBF-74B787F38DD2}"/>
              </a:ext>
            </a:extLst>
          </p:cNvPr>
          <p:cNvSpPr>
            <a:spLocks noGrp="1"/>
          </p:cNvSpPr>
          <p:nvPr>
            <p:ph type="title"/>
          </p:nvPr>
        </p:nvSpPr>
        <p:spPr/>
        <p:txBody>
          <a:bodyPr>
            <a:normAutofit/>
          </a:bodyPr>
          <a:lstStyle/>
          <a:p>
            <a:pPr algn="ctr"/>
            <a:r>
              <a:rPr lang="en-US" sz="3600" b="1" dirty="0"/>
              <a:t>Medications for Opioid Use Disorder</a:t>
            </a:r>
          </a:p>
        </p:txBody>
      </p:sp>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1280160"/>
            <a:ext cx="7886700" cy="3188473"/>
          </a:xfrm>
        </p:spPr>
        <p:txBody>
          <a:bodyPr>
            <a:normAutofit fontScale="92500" lnSpcReduction="10000"/>
          </a:bodyPr>
          <a:lstStyle/>
          <a:p>
            <a:pPr algn="l" fontAlgn="base">
              <a:buFont typeface="Wingdings" panose="05000000000000000000" pitchFamily="2" charset="2"/>
              <a:buChar char="v"/>
            </a:pPr>
            <a:r>
              <a:rPr lang="en-US" sz="2200" dirty="0">
                <a:solidFill>
                  <a:srgbClr val="1A1D36"/>
                </a:solidFill>
              </a:rPr>
              <a:t>The Illinois Department of Corrections is currently partnering with SAMSHA to develop policies, procedures, administrative directives, and best practices as we move forward in implementing medication for addiction treatment.  </a:t>
            </a:r>
          </a:p>
          <a:p>
            <a:pPr fontAlgn="base">
              <a:buFont typeface="Wingdings" panose="05000000000000000000" pitchFamily="2" charset="2"/>
              <a:buChar char="v"/>
            </a:pPr>
            <a:r>
              <a:rPr lang="en-US" sz="2200" dirty="0">
                <a:solidFill>
                  <a:srgbClr val="1A1D36"/>
                </a:solidFill>
              </a:rPr>
              <a:t>We began by continuing medications (</a:t>
            </a:r>
            <a:r>
              <a:rPr lang="en-US" sz="2200" dirty="0">
                <a:effectLst/>
                <a:ea typeface="Calibri" panose="020F0502020204030204" pitchFamily="34" charset="0"/>
              </a:rPr>
              <a:t>buprenorphine, buprenorphine-naloxone, naltrexone, and methadone) </a:t>
            </a:r>
            <a:r>
              <a:rPr lang="en-US" sz="2200" dirty="0">
                <a:solidFill>
                  <a:srgbClr val="1A1D36"/>
                </a:solidFill>
              </a:rPr>
              <a:t>for those individuals who enter the department with an already established prescription </a:t>
            </a:r>
            <a:r>
              <a:rPr lang="en-US" sz="2400" dirty="0">
                <a:solidFill>
                  <a:srgbClr val="1A1D36"/>
                </a:solidFill>
              </a:rPr>
              <a:t>unless there is a medical contraindication.</a:t>
            </a:r>
            <a:r>
              <a:rPr lang="en-US" sz="2200" dirty="0">
                <a:solidFill>
                  <a:srgbClr val="1A1D36"/>
                </a:solidFill>
              </a:rPr>
              <a:t> </a:t>
            </a:r>
          </a:p>
          <a:p>
            <a:pPr algn="l" fontAlgn="base">
              <a:buFont typeface="Wingdings" panose="05000000000000000000" pitchFamily="2" charset="2"/>
              <a:buChar char="v"/>
            </a:pPr>
            <a:r>
              <a:rPr lang="en-US" sz="2200" dirty="0">
                <a:solidFill>
                  <a:srgbClr val="1A1D36"/>
                </a:solidFill>
              </a:rPr>
              <a:t>We are preparing to expand services to include those close to release who would benefit from medication.  </a:t>
            </a:r>
          </a:p>
          <a:p>
            <a:pPr algn="l" fontAlgn="base">
              <a:buFont typeface="Wingdings" panose="05000000000000000000" pitchFamily="2" charset="2"/>
              <a:buChar char="v"/>
            </a:pPr>
            <a:r>
              <a:rPr lang="en-US" sz="2200" dirty="0">
                <a:solidFill>
                  <a:srgbClr val="1A1D36"/>
                </a:solidFill>
              </a:rPr>
              <a:t>All individuals upon release or discharge are provided Narcan.</a:t>
            </a:r>
          </a:p>
        </p:txBody>
      </p:sp>
    </p:spTree>
    <p:extLst>
      <p:ext uri="{BB962C8B-B14F-4D97-AF65-F5344CB8AC3E}">
        <p14:creationId xmlns:p14="http://schemas.microsoft.com/office/powerpoint/2010/main" val="414316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250F-4FB7-41B6-8FBF-74B787F38DD2}"/>
              </a:ext>
            </a:extLst>
          </p:cNvPr>
          <p:cNvSpPr>
            <a:spLocks noGrp="1"/>
          </p:cNvSpPr>
          <p:nvPr>
            <p:ph type="title"/>
          </p:nvPr>
        </p:nvSpPr>
        <p:spPr/>
        <p:txBody>
          <a:bodyPr>
            <a:normAutofit/>
          </a:bodyPr>
          <a:lstStyle/>
          <a:p>
            <a:pPr algn="ctr"/>
            <a:r>
              <a:rPr lang="en-US" sz="3600" b="1" dirty="0"/>
              <a:t>Medications for Opioid Use Disorder</a:t>
            </a:r>
          </a:p>
        </p:txBody>
      </p:sp>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1280160"/>
            <a:ext cx="7886700" cy="3188473"/>
          </a:xfrm>
        </p:spPr>
        <p:txBody>
          <a:bodyPr>
            <a:normAutofit/>
          </a:bodyPr>
          <a:lstStyle/>
          <a:p>
            <a:pPr algn="l" fontAlgn="base">
              <a:buFont typeface="Wingdings" panose="05000000000000000000" pitchFamily="2" charset="2"/>
              <a:buChar char="v"/>
            </a:pPr>
            <a:r>
              <a:rPr lang="en-US" sz="2200" dirty="0">
                <a:solidFill>
                  <a:srgbClr val="1A1D36"/>
                </a:solidFill>
              </a:rPr>
              <a:t>As of 3/25/25 197 individuals in custody being provided MOUD throughout 24 of IDOC’s facilities. </a:t>
            </a:r>
          </a:p>
          <a:p>
            <a:pPr lvl="1" fontAlgn="base"/>
            <a:r>
              <a:rPr lang="en-US" sz="1900" dirty="0">
                <a:effectLst/>
                <a:ea typeface="Calibri" panose="020F0502020204030204" pitchFamily="34" charset="0"/>
              </a:rPr>
              <a:t>Buprenorphine - 2</a:t>
            </a:r>
          </a:p>
          <a:p>
            <a:pPr lvl="1" fontAlgn="base"/>
            <a:r>
              <a:rPr lang="en-US" sz="1900" dirty="0">
                <a:ea typeface="Calibri" panose="020F0502020204030204" pitchFamily="34" charset="0"/>
              </a:rPr>
              <a:t>B</a:t>
            </a:r>
            <a:r>
              <a:rPr lang="en-US" sz="1900" dirty="0">
                <a:effectLst/>
                <a:ea typeface="Calibri" panose="020F0502020204030204" pitchFamily="34" charset="0"/>
              </a:rPr>
              <a:t>uprenorphine-Naloxone - 165</a:t>
            </a:r>
          </a:p>
          <a:p>
            <a:pPr lvl="1" fontAlgn="base"/>
            <a:r>
              <a:rPr lang="en-US" sz="1900" dirty="0">
                <a:effectLst/>
                <a:ea typeface="Calibri" panose="020F0502020204030204" pitchFamily="34" charset="0"/>
              </a:rPr>
              <a:t>Naltrexone - 24</a:t>
            </a:r>
          </a:p>
          <a:p>
            <a:pPr lvl="1" fontAlgn="base"/>
            <a:r>
              <a:rPr lang="en-US" sz="1900" dirty="0">
                <a:effectLst/>
                <a:ea typeface="Calibri" panose="020F0502020204030204" pitchFamily="34" charset="0"/>
              </a:rPr>
              <a:t>Methadone - 6</a:t>
            </a:r>
            <a:endParaRPr lang="en-US" sz="1900" dirty="0">
              <a:solidFill>
                <a:srgbClr val="1A1D36"/>
              </a:solidFill>
            </a:endParaRPr>
          </a:p>
          <a:p>
            <a:pPr marR="0" lvl="0">
              <a:spcBef>
                <a:spcPts val="0"/>
              </a:spcBef>
              <a:spcAft>
                <a:spcPts val="0"/>
              </a:spcAft>
              <a:buFont typeface="Wingdings" panose="05000000000000000000" pitchFamily="2" charset="2"/>
              <a:buChar char="v"/>
            </a:pPr>
            <a:r>
              <a:rPr lang="en-US" sz="2000" dirty="0">
                <a:solidFill>
                  <a:srgbClr val="000000"/>
                </a:solidFill>
                <a:latin typeface="Times New Roman"/>
                <a:cs typeface="Times New Roman"/>
              </a:rPr>
              <a:t> As we expand the department expects to begin prescribing Long Acting Injectables as medically indicated prior to release.</a:t>
            </a:r>
          </a:p>
          <a:p>
            <a:pPr lvl="1">
              <a:spcBef>
                <a:spcPts val="0"/>
              </a:spcBef>
            </a:pPr>
            <a:r>
              <a:rPr lang="en-US" sz="1700" dirty="0" err="1">
                <a:solidFill>
                  <a:srgbClr val="000000"/>
                </a:solidFill>
                <a:latin typeface="Times New Roman"/>
                <a:cs typeface="Times New Roman"/>
              </a:rPr>
              <a:t>Sublocade</a:t>
            </a:r>
            <a:r>
              <a:rPr lang="en-US" sz="1700" dirty="0">
                <a:solidFill>
                  <a:srgbClr val="000000"/>
                </a:solidFill>
                <a:latin typeface="Times New Roman"/>
                <a:cs typeface="Times New Roman"/>
              </a:rPr>
              <a:t>/</a:t>
            </a:r>
            <a:r>
              <a:rPr lang="en-US" sz="1700" dirty="0" err="1">
                <a:solidFill>
                  <a:srgbClr val="000000"/>
                </a:solidFill>
                <a:latin typeface="Times New Roman"/>
                <a:cs typeface="Times New Roman"/>
              </a:rPr>
              <a:t>Brixadi</a:t>
            </a:r>
            <a:r>
              <a:rPr lang="en-US" sz="1700" dirty="0">
                <a:solidFill>
                  <a:srgbClr val="000000"/>
                </a:solidFill>
                <a:latin typeface="Times New Roman"/>
                <a:cs typeface="Times New Roman"/>
              </a:rPr>
              <a:t> - Long-acting injectable buprenorphine</a:t>
            </a:r>
          </a:p>
          <a:p>
            <a:pPr lvl="1">
              <a:spcBef>
                <a:spcPts val="0"/>
              </a:spcBef>
            </a:pPr>
            <a:r>
              <a:rPr lang="en-US" sz="1700" dirty="0">
                <a:solidFill>
                  <a:srgbClr val="000000"/>
                </a:solidFill>
                <a:latin typeface="Times New Roman"/>
                <a:cs typeface="Times New Roman"/>
              </a:rPr>
              <a:t>Vivitrol - Long-acting injectable naltrexone</a:t>
            </a:r>
          </a:p>
          <a:p>
            <a:pPr algn="l" fontAlgn="base">
              <a:buFont typeface="Wingdings" panose="05000000000000000000" pitchFamily="2" charset="2"/>
              <a:buChar char="v"/>
            </a:pPr>
            <a:endParaRPr lang="en-US" sz="2200" dirty="0">
              <a:solidFill>
                <a:srgbClr val="1A1D36"/>
              </a:solidFill>
            </a:endParaRPr>
          </a:p>
          <a:p>
            <a:pPr algn="l" fontAlgn="base">
              <a:buFont typeface="Wingdings" panose="05000000000000000000" pitchFamily="2" charset="2"/>
              <a:buChar char="v"/>
            </a:pPr>
            <a:endParaRPr lang="en-US" sz="2200" dirty="0">
              <a:solidFill>
                <a:srgbClr val="1A1D36"/>
              </a:solidFill>
            </a:endParaRPr>
          </a:p>
        </p:txBody>
      </p:sp>
    </p:spTree>
    <p:extLst>
      <p:ext uri="{BB962C8B-B14F-4D97-AF65-F5344CB8AC3E}">
        <p14:creationId xmlns:p14="http://schemas.microsoft.com/office/powerpoint/2010/main" val="3195124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250F-4FB7-41B6-8FBF-74B787F38DD2}"/>
              </a:ext>
            </a:extLst>
          </p:cNvPr>
          <p:cNvSpPr>
            <a:spLocks noGrp="1"/>
          </p:cNvSpPr>
          <p:nvPr>
            <p:ph type="title"/>
          </p:nvPr>
        </p:nvSpPr>
        <p:spPr/>
        <p:txBody>
          <a:bodyPr>
            <a:normAutofit/>
          </a:bodyPr>
          <a:lstStyle/>
          <a:p>
            <a:pPr algn="ctr"/>
            <a:r>
              <a:rPr lang="en-US" sz="3600" b="1" dirty="0"/>
              <a:t>Medications for Opioid Use Disorder</a:t>
            </a:r>
          </a:p>
        </p:txBody>
      </p:sp>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1280160"/>
            <a:ext cx="7886700" cy="3188473"/>
          </a:xfrm>
        </p:spPr>
        <p:txBody>
          <a:bodyPr>
            <a:normAutofit fontScale="92500" lnSpcReduction="10000"/>
          </a:bodyPr>
          <a:lstStyle/>
          <a:p>
            <a:pPr fontAlgn="base">
              <a:buFont typeface="Wingdings" panose="05000000000000000000" pitchFamily="2" charset="2"/>
              <a:buChar char="v"/>
            </a:pPr>
            <a:r>
              <a:rPr lang="en-US" sz="2400" dirty="0">
                <a:solidFill>
                  <a:srgbClr val="1A1D36"/>
                </a:solidFill>
              </a:rPr>
              <a:t>We currently offer MOUD to individuals observed to be experiencing opioid withdrawal at intake (most likely parole violators).</a:t>
            </a:r>
            <a:endParaRPr lang="en-US" sz="2400" dirty="0">
              <a:effectLst/>
              <a:latin typeface="Calibri" panose="020F0502020204030204" pitchFamily="34" charset="0"/>
              <a:ea typeface="Calibri" panose="020F0502020204030204" pitchFamily="34" charset="0"/>
            </a:endParaRPr>
          </a:p>
          <a:p>
            <a:pPr>
              <a:buFont typeface="Wingdings" panose="05000000000000000000" pitchFamily="2" charset="2"/>
              <a:buChar char="v"/>
            </a:pPr>
            <a:r>
              <a:rPr lang="en-US" sz="2400" dirty="0">
                <a:effectLst/>
                <a:latin typeface="Calibri" panose="020F0502020204030204" pitchFamily="34" charset="0"/>
                <a:ea typeface="Calibri" panose="020F0502020204030204" pitchFamily="34" charset="0"/>
              </a:rPr>
              <a:t>Those on MOUD are given two weeks of medication to take with them upon release and an additional two-week prescription with one refill. They are also given information on MAR NOW.</a:t>
            </a:r>
          </a:p>
          <a:p>
            <a:pPr algn="l" fontAlgn="base">
              <a:buFont typeface="Wingdings" panose="05000000000000000000" pitchFamily="2" charset="2"/>
              <a:buChar char="v"/>
            </a:pPr>
            <a:r>
              <a:rPr lang="en-US" sz="2400" dirty="0">
                <a:solidFill>
                  <a:srgbClr val="1A1D36"/>
                </a:solidFill>
              </a:rPr>
              <a:t>This has greatly expanded since the department first began piloting the program in September 2023.</a:t>
            </a:r>
          </a:p>
          <a:p>
            <a:pPr fontAlgn="base">
              <a:buFont typeface="Wingdings" panose="05000000000000000000" pitchFamily="2" charset="2"/>
              <a:buChar char="v"/>
            </a:pPr>
            <a:r>
              <a:rPr lang="en-US" sz="2400" dirty="0">
                <a:latin typeface="Calibri" panose="020F0502020204030204" pitchFamily="34" charset="0"/>
                <a:ea typeface="Calibri" panose="020F0502020204030204" pitchFamily="34" charset="0"/>
              </a:rPr>
              <a:t>In Phase Two p</a:t>
            </a:r>
            <a:r>
              <a:rPr lang="en-US" sz="2400" dirty="0">
                <a:effectLst/>
                <a:latin typeface="Calibri" panose="020F0502020204030204" pitchFamily="34" charset="0"/>
                <a:ea typeface="Calibri" panose="020F0502020204030204" pitchFamily="34" charset="0"/>
              </a:rPr>
              <a:t>rior to release, individuals with OUD </a:t>
            </a:r>
            <a:r>
              <a:rPr lang="en-US" sz="2400" dirty="0">
                <a:latin typeface="Calibri" panose="020F0502020204030204" pitchFamily="34" charset="0"/>
                <a:ea typeface="Calibri" panose="020F0502020204030204" pitchFamily="34" charset="0"/>
              </a:rPr>
              <a:t>will be</a:t>
            </a:r>
            <a:r>
              <a:rPr lang="en-US" sz="2400" dirty="0">
                <a:effectLst/>
                <a:latin typeface="Calibri" panose="020F0502020204030204" pitchFamily="34" charset="0"/>
                <a:ea typeface="Calibri" panose="020F0502020204030204" pitchFamily="34" charset="0"/>
              </a:rPr>
              <a:t> evaluated for potential start on MOUD.  </a:t>
            </a:r>
          </a:p>
          <a:p>
            <a:pPr algn="l" fontAlgn="base">
              <a:buFont typeface="Wingdings" panose="05000000000000000000" pitchFamily="2" charset="2"/>
              <a:buChar char="v"/>
            </a:pPr>
            <a:endParaRPr lang="en-US" sz="2200" dirty="0">
              <a:solidFill>
                <a:srgbClr val="1A1D36"/>
              </a:solidFill>
            </a:endParaRPr>
          </a:p>
          <a:p>
            <a:pPr algn="l" fontAlgn="base">
              <a:buFont typeface="Wingdings" panose="05000000000000000000" pitchFamily="2" charset="2"/>
              <a:buChar char="v"/>
            </a:pPr>
            <a:endParaRPr lang="en-US" sz="2200" dirty="0">
              <a:solidFill>
                <a:srgbClr val="1A1D36"/>
              </a:solidFill>
            </a:endParaRPr>
          </a:p>
        </p:txBody>
      </p:sp>
    </p:spTree>
    <p:extLst>
      <p:ext uri="{BB962C8B-B14F-4D97-AF65-F5344CB8AC3E}">
        <p14:creationId xmlns:p14="http://schemas.microsoft.com/office/powerpoint/2010/main" val="2662737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59B06-A039-4694-92D2-94CC9D5415E8}"/>
              </a:ext>
            </a:extLst>
          </p:cNvPr>
          <p:cNvSpPr>
            <a:spLocks noGrp="1"/>
          </p:cNvSpPr>
          <p:nvPr>
            <p:ph type="title"/>
          </p:nvPr>
        </p:nvSpPr>
        <p:spPr>
          <a:xfrm>
            <a:off x="628650" y="304271"/>
            <a:ext cx="7022110" cy="1104636"/>
          </a:xfrm>
        </p:spPr>
        <p:txBody>
          <a:bodyPr/>
          <a:lstStyle/>
          <a:p>
            <a:pPr algn="ctr"/>
            <a:r>
              <a:rPr lang="en-US" b="1" dirty="0">
                <a:solidFill>
                  <a:srgbClr val="245EAC"/>
                </a:solidFill>
              </a:rPr>
              <a:t>Thank you for Joining Us on our Journey to Excellence</a:t>
            </a:r>
          </a:p>
        </p:txBody>
      </p:sp>
      <p:sp>
        <p:nvSpPr>
          <p:cNvPr id="3" name="Content Placeholder 2">
            <a:extLst>
              <a:ext uri="{FF2B5EF4-FFF2-40B4-BE49-F238E27FC236}">
                <a16:creationId xmlns:a16="http://schemas.microsoft.com/office/drawing/2014/main" id="{112D9135-6AF6-447A-89A3-49BEE77BFE45}"/>
              </a:ext>
            </a:extLst>
          </p:cNvPr>
          <p:cNvSpPr>
            <a:spLocks noGrp="1"/>
          </p:cNvSpPr>
          <p:nvPr>
            <p:ph idx="1"/>
          </p:nvPr>
        </p:nvSpPr>
        <p:spPr>
          <a:xfrm>
            <a:off x="628650" y="1521354"/>
            <a:ext cx="7022110" cy="2975145"/>
          </a:xfrm>
        </p:spPr>
        <p:txBody>
          <a:bodyPr numCol="1">
            <a:normAutofit/>
          </a:bodyPr>
          <a:lstStyle/>
          <a:p>
            <a:pPr marL="0" indent="0">
              <a:buNone/>
            </a:pPr>
            <a:endParaRPr lang="en-US" sz="3400" b="0" i="0" u="none" strike="noStrike" baseline="0" dirty="0">
              <a:solidFill>
                <a:srgbClr val="000000"/>
              </a:solidFill>
              <a:latin typeface="Wingdings" panose="05000000000000000000" pitchFamily="2" charset="2"/>
            </a:endParaRPr>
          </a:p>
          <a:p>
            <a:pPr marL="0" indent="0">
              <a:buNone/>
            </a:pPr>
            <a:r>
              <a:rPr lang="en-US" sz="3400" b="0" i="0" u="none" strike="noStrike" baseline="0" dirty="0">
                <a:solidFill>
                  <a:srgbClr val="000000"/>
                </a:solidFill>
                <a:latin typeface="Wingdings" panose="05000000000000000000" pitchFamily="2" charset="2"/>
              </a:rPr>
              <a:t></a:t>
            </a:r>
            <a:r>
              <a:rPr lang="en-US" sz="3400" b="0" i="0" u="none" strike="noStrike" baseline="0" dirty="0">
                <a:solidFill>
                  <a:srgbClr val="000000"/>
                </a:solidFill>
                <a:latin typeface="Calibri" panose="020F0502020204030204" pitchFamily="34" charset="0"/>
              </a:rPr>
              <a:t>Professionalism	  </a:t>
            </a:r>
            <a:r>
              <a:rPr lang="en-US" sz="3400" b="0" i="0" u="none" strike="noStrike" baseline="0" dirty="0">
                <a:solidFill>
                  <a:srgbClr val="000000"/>
                </a:solidFill>
                <a:latin typeface="Wingdings" panose="05000000000000000000" pitchFamily="2" charset="2"/>
              </a:rPr>
              <a:t></a:t>
            </a:r>
            <a:r>
              <a:rPr lang="en-US" sz="3400" b="0" i="0" u="none" strike="noStrike" baseline="0" dirty="0">
                <a:solidFill>
                  <a:srgbClr val="000000"/>
                </a:solidFill>
                <a:latin typeface="Calibri" panose="020F0502020204030204" pitchFamily="34" charset="0"/>
              </a:rPr>
              <a:t>Integrity</a:t>
            </a:r>
          </a:p>
          <a:p>
            <a:pPr marL="0" indent="0">
              <a:buNone/>
            </a:pPr>
            <a:r>
              <a:rPr lang="en-US" sz="3400" b="0" i="0" u="none" strike="noStrike" baseline="0" dirty="0">
                <a:solidFill>
                  <a:srgbClr val="000000"/>
                </a:solidFill>
                <a:latin typeface="Wingdings" panose="05000000000000000000" pitchFamily="2" charset="2"/>
              </a:rPr>
              <a:t></a:t>
            </a:r>
            <a:r>
              <a:rPr lang="en-US" sz="3400" b="0" i="0" u="none" strike="noStrike" baseline="0" dirty="0">
                <a:solidFill>
                  <a:srgbClr val="000000"/>
                </a:solidFill>
                <a:latin typeface="Calibri" panose="020F0502020204030204" pitchFamily="34" charset="0"/>
              </a:rPr>
              <a:t>Civility			  </a:t>
            </a:r>
            <a:r>
              <a:rPr lang="en-US" sz="3400" b="0" i="0" u="none" strike="noStrike" baseline="0" dirty="0">
                <a:solidFill>
                  <a:srgbClr val="000000"/>
                </a:solidFill>
                <a:latin typeface="Wingdings" panose="05000000000000000000" pitchFamily="2" charset="2"/>
              </a:rPr>
              <a:t></a:t>
            </a:r>
            <a:r>
              <a:rPr lang="en-US" sz="3400" b="0" i="0" u="none" strike="noStrike" baseline="0" dirty="0">
                <a:solidFill>
                  <a:srgbClr val="000000"/>
                </a:solidFill>
                <a:latin typeface="Calibri" panose="020F0502020204030204" pitchFamily="34" charset="0"/>
              </a:rPr>
              <a:t>Transparency</a:t>
            </a:r>
          </a:p>
          <a:p>
            <a:pPr marL="0" indent="0">
              <a:buNone/>
            </a:pPr>
            <a:r>
              <a:rPr lang="en-US" sz="3400" b="0" i="0" u="none" strike="noStrike" baseline="0" dirty="0">
                <a:solidFill>
                  <a:srgbClr val="000000"/>
                </a:solidFill>
                <a:latin typeface="Wingdings" panose="05000000000000000000" pitchFamily="2" charset="2"/>
              </a:rPr>
              <a:t></a:t>
            </a:r>
            <a:r>
              <a:rPr lang="en-US" sz="3400" b="0" i="0" u="none" strike="noStrike" baseline="0" dirty="0">
                <a:solidFill>
                  <a:srgbClr val="000000"/>
                </a:solidFill>
                <a:latin typeface="Calibri" panose="020F0502020204030204" pitchFamily="34" charset="0"/>
              </a:rPr>
              <a:t>Accountability	  </a:t>
            </a:r>
            <a:r>
              <a:rPr lang="en-US" sz="3400" b="0" i="0" u="none" strike="noStrike" baseline="0" dirty="0">
                <a:solidFill>
                  <a:srgbClr val="000000"/>
                </a:solidFill>
                <a:latin typeface="Wingdings" panose="05000000000000000000" pitchFamily="2" charset="2"/>
              </a:rPr>
              <a:t></a:t>
            </a:r>
            <a:r>
              <a:rPr lang="en-US" sz="3400" b="0" i="0" u="none" strike="noStrike" baseline="0" dirty="0">
                <a:solidFill>
                  <a:srgbClr val="000000"/>
                </a:solidFill>
                <a:latin typeface="Calibri" panose="020F0502020204030204" pitchFamily="34" charset="0"/>
              </a:rPr>
              <a:t>Responsiveness</a:t>
            </a:r>
          </a:p>
          <a:p>
            <a:endParaRPr lang="en-US" dirty="0">
              <a:solidFill>
                <a:srgbClr val="1A1D36"/>
              </a:solidFill>
            </a:endParaRPr>
          </a:p>
        </p:txBody>
      </p:sp>
    </p:spTree>
    <p:extLst>
      <p:ext uri="{BB962C8B-B14F-4D97-AF65-F5344CB8AC3E}">
        <p14:creationId xmlns:p14="http://schemas.microsoft.com/office/powerpoint/2010/main" val="1587995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250F-4FB7-41B6-8FBF-74B787F38DD2}"/>
              </a:ext>
            </a:extLst>
          </p:cNvPr>
          <p:cNvSpPr>
            <a:spLocks noGrp="1"/>
          </p:cNvSpPr>
          <p:nvPr>
            <p:ph type="title"/>
          </p:nvPr>
        </p:nvSpPr>
        <p:spPr/>
        <p:txBody>
          <a:bodyPr>
            <a:normAutofit/>
          </a:bodyPr>
          <a:lstStyle/>
          <a:p>
            <a:r>
              <a:rPr lang="en-US" sz="3200" b="1" dirty="0"/>
              <a:t>Addiction Recovery Management Services Unit</a:t>
            </a:r>
          </a:p>
        </p:txBody>
      </p:sp>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1097280"/>
            <a:ext cx="7886700" cy="3315694"/>
          </a:xfrm>
        </p:spPr>
        <p:txBody>
          <a:bodyPr>
            <a:noAutofit/>
          </a:bodyPr>
          <a:lstStyle/>
          <a:p>
            <a:pPr algn="l" fontAlgn="base">
              <a:buFont typeface="Wingdings" panose="05000000000000000000" pitchFamily="2" charset="2"/>
              <a:buChar char="v"/>
            </a:pPr>
            <a:r>
              <a:rPr lang="en-US" sz="1900" b="0" i="0" dirty="0">
                <a:solidFill>
                  <a:srgbClr val="000E14"/>
                </a:solidFill>
                <a:effectLst/>
              </a:rPr>
              <a:t>The Addition Recovery Management Services Unit (ARMSU) provides extensive training, clinical supervision, monitors all substance abuse programs within the Department, provides oversight for additional substance abuse treatment program development, and serves as the liaison between other community and state agencies.</a:t>
            </a:r>
          </a:p>
          <a:p>
            <a:pPr algn="l" fontAlgn="base">
              <a:buFont typeface="Wingdings" panose="05000000000000000000" pitchFamily="2" charset="2"/>
              <a:buChar char="v"/>
            </a:pPr>
            <a:r>
              <a:rPr lang="en-US" sz="1900" dirty="0">
                <a:solidFill>
                  <a:srgbClr val="000E14"/>
                </a:solidFill>
              </a:rPr>
              <a:t>I</a:t>
            </a:r>
            <a:r>
              <a:rPr lang="en-US" sz="1900" b="0" i="0" dirty="0">
                <a:solidFill>
                  <a:srgbClr val="000E14"/>
                </a:solidFill>
                <a:effectLst/>
              </a:rPr>
              <a:t>ndividuals in custody are</a:t>
            </a:r>
            <a:r>
              <a:rPr lang="en-US" sz="1900" dirty="0">
                <a:solidFill>
                  <a:srgbClr val="000E14"/>
                </a:solidFill>
              </a:rPr>
              <a:t> </a:t>
            </a:r>
            <a:r>
              <a:rPr lang="en-US" sz="1900" b="0" i="0" dirty="0">
                <a:solidFill>
                  <a:srgbClr val="000E14"/>
                </a:solidFill>
                <a:effectLst/>
              </a:rPr>
              <a:t>screened, assessed, and referred for addiction recovery services</a:t>
            </a:r>
            <a:r>
              <a:rPr lang="en-US" sz="1900" dirty="0">
                <a:solidFill>
                  <a:srgbClr val="000E14"/>
                </a:solidFill>
              </a:rPr>
              <a:t> which includes Medications for Opioid Use Disorder.</a:t>
            </a:r>
          </a:p>
          <a:p>
            <a:pPr>
              <a:buFont typeface="Wingdings" panose="05000000000000000000" pitchFamily="2" charset="2"/>
              <a:buChar char="v"/>
            </a:pPr>
            <a:r>
              <a:rPr lang="en-US" sz="1900" dirty="0">
                <a:solidFill>
                  <a:srgbClr val="1A1D36"/>
                </a:solidFill>
              </a:rPr>
              <a:t>Contractual providers offer </a:t>
            </a:r>
            <a:r>
              <a:rPr lang="en-US" sz="1900" b="0" i="0" dirty="0">
                <a:solidFill>
                  <a:srgbClr val="333333"/>
                </a:solidFill>
                <a:effectLst/>
              </a:rPr>
              <a:t>programs and services </a:t>
            </a:r>
            <a:r>
              <a:rPr lang="en-US" sz="1900" dirty="0">
                <a:solidFill>
                  <a:srgbClr val="333333"/>
                </a:solidFill>
              </a:rPr>
              <a:t>using a therapeutic community model with a </a:t>
            </a:r>
            <a:r>
              <a:rPr lang="en-US" sz="1900" dirty="0">
                <a:solidFill>
                  <a:srgbClr val="1A1D36"/>
                </a:solidFill>
              </a:rPr>
              <a:t>diverse curriculum including life skills training, individual assessments, individual and group counseling, domestic violence awareness, family reunification, trauma-informed care, parenting skills, and aftercare.  </a:t>
            </a:r>
          </a:p>
          <a:p>
            <a:pPr algn="l" fontAlgn="base">
              <a:buFont typeface="Wingdings" panose="05000000000000000000" pitchFamily="2" charset="2"/>
              <a:buChar char="v"/>
            </a:pPr>
            <a:endParaRPr lang="en-US" sz="1900" b="0" i="0" dirty="0">
              <a:solidFill>
                <a:srgbClr val="000E14"/>
              </a:solidFill>
              <a:effectLst/>
            </a:endParaRPr>
          </a:p>
        </p:txBody>
      </p:sp>
    </p:spTree>
    <p:extLst>
      <p:ext uri="{BB962C8B-B14F-4D97-AF65-F5344CB8AC3E}">
        <p14:creationId xmlns:p14="http://schemas.microsoft.com/office/powerpoint/2010/main" val="296358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250F-4FB7-41B6-8FBF-74B787F38DD2}"/>
              </a:ext>
            </a:extLst>
          </p:cNvPr>
          <p:cNvSpPr>
            <a:spLocks noGrp="1"/>
          </p:cNvSpPr>
          <p:nvPr>
            <p:ph type="title"/>
          </p:nvPr>
        </p:nvSpPr>
        <p:spPr/>
        <p:txBody>
          <a:bodyPr>
            <a:normAutofit/>
          </a:bodyPr>
          <a:lstStyle/>
          <a:p>
            <a:r>
              <a:rPr lang="en-US" sz="3200" b="1" dirty="0" err="1"/>
              <a:t>Westcare</a:t>
            </a:r>
            <a:r>
              <a:rPr lang="en-US" sz="3200" b="1" dirty="0"/>
              <a:t> Provided Drug Treatment Services</a:t>
            </a:r>
          </a:p>
        </p:txBody>
      </p:sp>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1521354"/>
            <a:ext cx="7886700" cy="2564085"/>
          </a:xfrm>
        </p:spPr>
        <p:txBody>
          <a:bodyPr>
            <a:normAutofit/>
          </a:bodyPr>
          <a:lstStyle/>
          <a:p>
            <a:pPr algn="l" fontAlgn="base">
              <a:buFont typeface="Wingdings" panose="05000000000000000000" pitchFamily="2" charset="2"/>
              <a:buChar char="v"/>
            </a:pPr>
            <a:r>
              <a:rPr lang="en-US" sz="2800" dirty="0">
                <a:solidFill>
                  <a:srgbClr val="1A1D36"/>
                </a:solidFill>
              </a:rPr>
              <a:t>Decatur Correctional Center</a:t>
            </a:r>
          </a:p>
          <a:p>
            <a:pPr algn="l" fontAlgn="base">
              <a:buFont typeface="Wingdings" panose="05000000000000000000" pitchFamily="2" charset="2"/>
              <a:buChar char="v"/>
            </a:pPr>
            <a:r>
              <a:rPr lang="en-US" sz="2800" dirty="0">
                <a:solidFill>
                  <a:srgbClr val="1A1D36"/>
                </a:solidFill>
              </a:rPr>
              <a:t>Logan Correctional Center</a:t>
            </a:r>
          </a:p>
          <a:p>
            <a:pPr algn="l" fontAlgn="base">
              <a:buFont typeface="Wingdings" panose="05000000000000000000" pitchFamily="2" charset="2"/>
              <a:buChar char="v"/>
            </a:pPr>
            <a:r>
              <a:rPr lang="en-US" sz="2800" dirty="0">
                <a:solidFill>
                  <a:srgbClr val="1A1D36"/>
                </a:solidFill>
              </a:rPr>
              <a:t>Lincoln Correctional Center</a:t>
            </a:r>
          </a:p>
          <a:p>
            <a:pPr algn="l" fontAlgn="base">
              <a:buFont typeface="Wingdings" panose="05000000000000000000" pitchFamily="2" charset="2"/>
              <a:buChar char="v"/>
            </a:pPr>
            <a:r>
              <a:rPr lang="en-US" sz="2800" dirty="0">
                <a:solidFill>
                  <a:srgbClr val="1A1D36"/>
                </a:solidFill>
              </a:rPr>
              <a:t>Murphysboro Life Skills Re-entry Facility </a:t>
            </a:r>
          </a:p>
          <a:p>
            <a:pPr algn="l" fontAlgn="base">
              <a:buFont typeface="Wingdings" panose="05000000000000000000" pitchFamily="2" charset="2"/>
              <a:buChar char="v"/>
            </a:pPr>
            <a:r>
              <a:rPr lang="en-US" sz="2800" dirty="0">
                <a:solidFill>
                  <a:srgbClr val="1A1D36"/>
                </a:solidFill>
              </a:rPr>
              <a:t>Sheridan Correctional Center</a:t>
            </a:r>
          </a:p>
        </p:txBody>
      </p:sp>
    </p:spTree>
    <p:extLst>
      <p:ext uri="{BB962C8B-B14F-4D97-AF65-F5344CB8AC3E}">
        <p14:creationId xmlns:p14="http://schemas.microsoft.com/office/powerpoint/2010/main" val="3066237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250F-4FB7-41B6-8FBF-74B787F38DD2}"/>
              </a:ext>
            </a:extLst>
          </p:cNvPr>
          <p:cNvSpPr>
            <a:spLocks noGrp="1"/>
          </p:cNvSpPr>
          <p:nvPr>
            <p:ph type="title"/>
          </p:nvPr>
        </p:nvSpPr>
        <p:spPr/>
        <p:txBody>
          <a:bodyPr>
            <a:normAutofit/>
          </a:bodyPr>
          <a:lstStyle/>
          <a:p>
            <a:r>
              <a:rPr lang="en-US" sz="3200" b="1" dirty="0"/>
              <a:t>GEO Provided Drug Treatment Services</a:t>
            </a:r>
          </a:p>
        </p:txBody>
      </p:sp>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1521354"/>
            <a:ext cx="7886700" cy="2564085"/>
          </a:xfrm>
        </p:spPr>
        <p:txBody>
          <a:bodyPr>
            <a:normAutofit/>
          </a:bodyPr>
          <a:lstStyle/>
          <a:p>
            <a:pPr algn="l" fontAlgn="base">
              <a:buFont typeface="Wingdings" panose="05000000000000000000" pitchFamily="2" charset="2"/>
              <a:buChar char="v"/>
            </a:pPr>
            <a:r>
              <a:rPr lang="en-US" sz="2800" dirty="0">
                <a:solidFill>
                  <a:srgbClr val="1A1D36"/>
                </a:solidFill>
              </a:rPr>
              <a:t>Graham Correctional Center</a:t>
            </a:r>
          </a:p>
          <a:p>
            <a:pPr algn="l" fontAlgn="base">
              <a:buFont typeface="Wingdings" panose="05000000000000000000" pitchFamily="2" charset="2"/>
              <a:buChar char="v"/>
            </a:pPr>
            <a:r>
              <a:rPr lang="en-US" sz="2800" dirty="0">
                <a:solidFill>
                  <a:srgbClr val="1A1D36"/>
                </a:solidFill>
              </a:rPr>
              <a:t>Jacksonville Correctional Center</a:t>
            </a:r>
          </a:p>
          <a:p>
            <a:pPr algn="l" fontAlgn="base">
              <a:buFont typeface="Wingdings" panose="05000000000000000000" pitchFamily="2" charset="2"/>
              <a:buChar char="v"/>
            </a:pPr>
            <a:r>
              <a:rPr lang="en-US" sz="2800" dirty="0">
                <a:solidFill>
                  <a:srgbClr val="1A1D36"/>
                </a:solidFill>
              </a:rPr>
              <a:t>Taylorville Correctional Center</a:t>
            </a:r>
          </a:p>
          <a:p>
            <a:pPr algn="l" fontAlgn="base">
              <a:buFont typeface="Wingdings" panose="05000000000000000000" pitchFamily="2" charset="2"/>
              <a:buChar char="v"/>
            </a:pPr>
            <a:r>
              <a:rPr lang="en-US" sz="2800" dirty="0">
                <a:solidFill>
                  <a:srgbClr val="1A1D36"/>
                </a:solidFill>
              </a:rPr>
              <a:t>Southwestern Correctional Center</a:t>
            </a:r>
          </a:p>
        </p:txBody>
      </p:sp>
    </p:spTree>
    <p:extLst>
      <p:ext uri="{BB962C8B-B14F-4D97-AF65-F5344CB8AC3E}">
        <p14:creationId xmlns:p14="http://schemas.microsoft.com/office/powerpoint/2010/main" val="2190679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250F-4FB7-41B6-8FBF-74B787F38DD2}"/>
              </a:ext>
            </a:extLst>
          </p:cNvPr>
          <p:cNvSpPr>
            <a:spLocks noGrp="1"/>
          </p:cNvSpPr>
          <p:nvPr>
            <p:ph type="title"/>
          </p:nvPr>
        </p:nvSpPr>
        <p:spPr/>
        <p:txBody>
          <a:bodyPr>
            <a:normAutofit/>
          </a:bodyPr>
          <a:lstStyle/>
          <a:p>
            <a:pPr algn="ctr"/>
            <a:r>
              <a:rPr lang="en-US" sz="3200" b="1" dirty="0"/>
              <a:t>Statistics from July 23 – June 24 (FY 24)</a:t>
            </a:r>
          </a:p>
        </p:txBody>
      </p:sp>
      <p:graphicFrame>
        <p:nvGraphicFramePr>
          <p:cNvPr id="4" name="Table 4">
            <a:extLst>
              <a:ext uri="{FF2B5EF4-FFF2-40B4-BE49-F238E27FC236}">
                <a16:creationId xmlns:a16="http://schemas.microsoft.com/office/drawing/2014/main" id="{687295C7-20A2-BA3A-9433-C2C2B636FFAF}"/>
              </a:ext>
            </a:extLst>
          </p:cNvPr>
          <p:cNvGraphicFramePr>
            <a:graphicFrameLocks noGrp="1"/>
          </p:cNvGraphicFramePr>
          <p:nvPr>
            <p:ph idx="1"/>
            <p:extLst>
              <p:ext uri="{D42A27DB-BD31-4B8C-83A1-F6EECF244321}">
                <p14:modId xmlns:p14="http://schemas.microsoft.com/office/powerpoint/2010/main" val="2842197478"/>
              </p:ext>
            </p:extLst>
          </p:nvPr>
        </p:nvGraphicFramePr>
        <p:xfrm>
          <a:off x="628650" y="1520825"/>
          <a:ext cx="7886700" cy="1950720"/>
        </p:xfrm>
        <a:graphic>
          <a:graphicData uri="http://schemas.openxmlformats.org/drawingml/2006/table">
            <a:tbl>
              <a:tblPr firstRow="1" bandRow="1">
                <a:tableStyleId>{073A0DAA-6AF3-43AB-8588-CEC1D06C72B9}</a:tableStyleId>
              </a:tblPr>
              <a:tblGrid>
                <a:gridCol w="3943350">
                  <a:extLst>
                    <a:ext uri="{9D8B030D-6E8A-4147-A177-3AD203B41FA5}">
                      <a16:colId xmlns:a16="http://schemas.microsoft.com/office/drawing/2014/main" val="71911092"/>
                    </a:ext>
                  </a:extLst>
                </a:gridCol>
                <a:gridCol w="3943350">
                  <a:extLst>
                    <a:ext uri="{9D8B030D-6E8A-4147-A177-3AD203B41FA5}">
                      <a16:colId xmlns:a16="http://schemas.microsoft.com/office/drawing/2014/main" val="838195289"/>
                    </a:ext>
                  </a:extLst>
                </a:gridCol>
              </a:tblGrid>
              <a:tr h="370840">
                <a:tc>
                  <a:txBody>
                    <a:bodyPr/>
                    <a:lstStyle/>
                    <a:p>
                      <a:pPr algn="ctr"/>
                      <a:r>
                        <a:rPr lang="en-US" sz="2600" dirty="0"/>
                        <a:t>Services Provided</a:t>
                      </a:r>
                    </a:p>
                  </a:txBody>
                  <a:tcPr/>
                </a:tc>
                <a:tc>
                  <a:txBody>
                    <a:bodyPr/>
                    <a:lstStyle/>
                    <a:p>
                      <a:pPr algn="ctr"/>
                      <a:r>
                        <a:rPr lang="en-US" sz="2600" dirty="0"/>
                        <a:t>Number of Hours</a:t>
                      </a:r>
                    </a:p>
                  </a:txBody>
                  <a:tcPr/>
                </a:tc>
                <a:extLst>
                  <a:ext uri="{0D108BD9-81ED-4DB2-BD59-A6C34878D82A}">
                    <a16:rowId xmlns:a16="http://schemas.microsoft.com/office/drawing/2014/main" val="513596176"/>
                  </a:ext>
                </a:extLst>
              </a:tr>
              <a:tr h="370840">
                <a:tc>
                  <a:txBody>
                    <a:bodyPr/>
                    <a:lstStyle/>
                    <a:p>
                      <a:r>
                        <a:rPr lang="en-US" sz="2600" dirty="0"/>
                        <a:t>Education Hours Delivered</a:t>
                      </a:r>
                    </a:p>
                  </a:txBody>
                  <a:tcPr/>
                </a:tc>
                <a:tc>
                  <a:txBody>
                    <a:bodyPr/>
                    <a:lstStyle/>
                    <a:p>
                      <a:r>
                        <a:rPr lang="en-US" sz="2600" dirty="0"/>
                        <a:t>372,215</a:t>
                      </a:r>
                    </a:p>
                  </a:txBody>
                  <a:tcPr/>
                </a:tc>
                <a:extLst>
                  <a:ext uri="{0D108BD9-81ED-4DB2-BD59-A6C34878D82A}">
                    <a16:rowId xmlns:a16="http://schemas.microsoft.com/office/drawing/2014/main" val="1429905142"/>
                  </a:ext>
                </a:extLst>
              </a:tr>
              <a:tr h="370840">
                <a:tc>
                  <a:txBody>
                    <a:bodyPr/>
                    <a:lstStyle/>
                    <a:p>
                      <a:r>
                        <a:rPr lang="en-US" sz="2600" dirty="0"/>
                        <a:t>Group Hours Delivered</a:t>
                      </a:r>
                    </a:p>
                  </a:txBody>
                  <a:tcPr/>
                </a:tc>
                <a:tc>
                  <a:txBody>
                    <a:bodyPr/>
                    <a:lstStyle/>
                    <a:p>
                      <a:r>
                        <a:rPr lang="en-US" sz="2600" dirty="0"/>
                        <a:t>347,050</a:t>
                      </a:r>
                    </a:p>
                  </a:txBody>
                  <a:tcPr/>
                </a:tc>
                <a:extLst>
                  <a:ext uri="{0D108BD9-81ED-4DB2-BD59-A6C34878D82A}">
                    <a16:rowId xmlns:a16="http://schemas.microsoft.com/office/drawing/2014/main" val="632650788"/>
                  </a:ext>
                </a:extLst>
              </a:tr>
              <a:tr h="370840">
                <a:tc>
                  <a:txBody>
                    <a:bodyPr/>
                    <a:lstStyle/>
                    <a:p>
                      <a:r>
                        <a:rPr lang="en-US" sz="2600" dirty="0"/>
                        <a:t>Individual Hours Delivered</a:t>
                      </a:r>
                    </a:p>
                  </a:txBody>
                  <a:tcPr/>
                </a:tc>
                <a:tc>
                  <a:txBody>
                    <a:bodyPr/>
                    <a:lstStyle/>
                    <a:p>
                      <a:r>
                        <a:rPr lang="en-US" sz="2600" dirty="0"/>
                        <a:t>20,945</a:t>
                      </a:r>
                    </a:p>
                  </a:txBody>
                  <a:tcPr/>
                </a:tc>
                <a:extLst>
                  <a:ext uri="{0D108BD9-81ED-4DB2-BD59-A6C34878D82A}">
                    <a16:rowId xmlns:a16="http://schemas.microsoft.com/office/drawing/2014/main" val="3212354190"/>
                  </a:ext>
                </a:extLst>
              </a:tr>
            </a:tbl>
          </a:graphicData>
        </a:graphic>
      </p:graphicFrame>
    </p:spTree>
    <p:extLst>
      <p:ext uri="{BB962C8B-B14F-4D97-AF65-F5344CB8AC3E}">
        <p14:creationId xmlns:p14="http://schemas.microsoft.com/office/powerpoint/2010/main" val="351142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214686"/>
            <a:ext cx="7886700" cy="4126726"/>
          </a:xfrm>
        </p:spPr>
        <p:txBody>
          <a:bodyPr>
            <a:normAutofit lnSpcReduction="10000"/>
          </a:bodyPr>
          <a:lstStyle/>
          <a:p>
            <a:pPr algn="l" fontAlgn="base">
              <a:buFont typeface="Wingdings" panose="05000000000000000000" pitchFamily="2" charset="2"/>
              <a:buChar char="v"/>
            </a:pPr>
            <a:r>
              <a:rPr lang="en-US" sz="2200" dirty="0">
                <a:solidFill>
                  <a:srgbClr val="1A1D36"/>
                </a:solidFill>
              </a:rPr>
              <a:t>Drug Treatment was provided to 6624 individuals in FY 24 throughout all facilities offering treatment services.  Information for FY 25 is not yet complete, but as of January 1, 2025 each facility has the below number of participants.  </a:t>
            </a:r>
          </a:p>
          <a:p>
            <a:pPr lvl="1" fontAlgn="base"/>
            <a:r>
              <a:rPr lang="en-US" sz="2000" dirty="0">
                <a:solidFill>
                  <a:srgbClr val="1A1D36"/>
                </a:solidFill>
              </a:rPr>
              <a:t>Decatur Correctional Center - 26</a:t>
            </a:r>
          </a:p>
          <a:p>
            <a:pPr lvl="1" fontAlgn="base"/>
            <a:r>
              <a:rPr lang="en-US" sz="2000" dirty="0">
                <a:solidFill>
                  <a:srgbClr val="1A1D36"/>
                </a:solidFill>
              </a:rPr>
              <a:t>Logan Correctional Center - 94</a:t>
            </a:r>
          </a:p>
          <a:p>
            <a:pPr lvl="1" fontAlgn="base"/>
            <a:r>
              <a:rPr lang="en-US" sz="2000" dirty="0">
                <a:solidFill>
                  <a:srgbClr val="1A1D36"/>
                </a:solidFill>
              </a:rPr>
              <a:t>Lincoln Correctional Center - 24</a:t>
            </a:r>
          </a:p>
          <a:p>
            <a:pPr lvl="1" fontAlgn="base"/>
            <a:r>
              <a:rPr lang="en-US" sz="2000" dirty="0">
                <a:solidFill>
                  <a:srgbClr val="1A1D36"/>
                </a:solidFill>
              </a:rPr>
              <a:t>Murphysboro Life Skills Re-entry Facility - 44</a:t>
            </a:r>
          </a:p>
          <a:p>
            <a:pPr lvl="1" fontAlgn="base"/>
            <a:r>
              <a:rPr lang="en-US" sz="2000" dirty="0">
                <a:solidFill>
                  <a:srgbClr val="1A1D36"/>
                </a:solidFill>
              </a:rPr>
              <a:t>Sheridan Correctional Center - 721</a:t>
            </a:r>
          </a:p>
          <a:p>
            <a:pPr lvl="1" fontAlgn="base"/>
            <a:r>
              <a:rPr lang="en-US" sz="2000" dirty="0">
                <a:solidFill>
                  <a:srgbClr val="1A1D36"/>
                </a:solidFill>
              </a:rPr>
              <a:t>Graham Correctional Center - 108</a:t>
            </a:r>
          </a:p>
          <a:p>
            <a:pPr lvl="1" fontAlgn="base"/>
            <a:r>
              <a:rPr lang="en-US" sz="2000" dirty="0">
                <a:solidFill>
                  <a:srgbClr val="1A1D36"/>
                </a:solidFill>
              </a:rPr>
              <a:t>Jacksonville Correctional Center - 148</a:t>
            </a:r>
          </a:p>
          <a:p>
            <a:pPr lvl="1" fontAlgn="base"/>
            <a:r>
              <a:rPr lang="en-US" sz="2000" dirty="0">
                <a:solidFill>
                  <a:srgbClr val="1A1D36"/>
                </a:solidFill>
              </a:rPr>
              <a:t>Taylorville Correctional Center - 110</a:t>
            </a:r>
          </a:p>
          <a:p>
            <a:pPr lvl="1" fontAlgn="base"/>
            <a:r>
              <a:rPr lang="en-US" sz="2000" dirty="0">
                <a:solidFill>
                  <a:srgbClr val="1A1D36"/>
                </a:solidFill>
              </a:rPr>
              <a:t>Southwestern Correctional Center - 473</a:t>
            </a:r>
          </a:p>
          <a:p>
            <a:pPr algn="l" fontAlgn="base">
              <a:buFont typeface="Wingdings" panose="05000000000000000000" pitchFamily="2" charset="2"/>
              <a:buChar char="v"/>
            </a:pPr>
            <a:endParaRPr lang="en-US" dirty="0">
              <a:solidFill>
                <a:srgbClr val="1A1D36"/>
              </a:solidFill>
            </a:endParaRPr>
          </a:p>
          <a:p>
            <a:pPr algn="l" fontAlgn="base">
              <a:buFont typeface="Wingdings" panose="05000000000000000000" pitchFamily="2" charset="2"/>
              <a:buChar char="v"/>
            </a:pPr>
            <a:endParaRPr lang="en-US" dirty="0">
              <a:solidFill>
                <a:srgbClr val="1A1D36"/>
              </a:solidFill>
            </a:endParaRPr>
          </a:p>
        </p:txBody>
      </p:sp>
    </p:spTree>
    <p:extLst>
      <p:ext uri="{BB962C8B-B14F-4D97-AF65-F5344CB8AC3E}">
        <p14:creationId xmlns:p14="http://schemas.microsoft.com/office/powerpoint/2010/main" val="4188584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250F-4FB7-41B6-8FBF-74B787F38DD2}"/>
              </a:ext>
            </a:extLst>
          </p:cNvPr>
          <p:cNvSpPr>
            <a:spLocks noGrp="1"/>
          </p:cNvSpPr>
          <p:nvPr>
            <p:ph type="title"/>
          </p:nvPr>
        </p:nvSpPr>
        <p:spPr>
          <a:xfrm>
            <a:off x="628650" y="135172"/>
            <a:ext cx="7886700" cy="993913"/>
          </a:xfrm>
        </p:spPr>
        <p:txBody>
          <a:bodyPr>
            <a:normAutofit/>
          </a:bodyPr>
          <a:lstStyle/>
          <a:p>
            <a:pPr algn="ctr"/>
            <a:r>
              <a:rPr lang="en-US" sz="3700" dirty="0">
                <a:latin typeface="+mn-lt"/>
              </a:rPr>
              <a:t>Sheridan and Southwestern</a:t>
            </a:r>
          </a:p>
        </p:txBody>
      </p:sp>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1025719"/>
            <a:ext cx="7886700" cy="3307744"/>
          </a:xfrm>
        </p:spPr>
        <p:txBody>
          <a:bodyPr numCol="1">
            <a:normAutofit lnSpcReduction="10000"/>
          </a:bodyPr>
          <a:lstStyle/>
          <a:p>
            <a:pPr fontAlgn="base">
              <a:buFont typeface="Wingdings" panose="05000000000000000000" pitchFamily="2" charset="2"/>
              <a:buChar char="v"/>
            </a:pPr>
            <a:r>
              <a:rPr lang="en-US" sz="1800" dirty="0">
                <a:solidFill>
                  <a:srgbClr val="000E14"/>
                </a:solidFill>
              </a:rPr>
              <a:t>Sheridan and Southwestern</a:t>
            </a:r>
            <a:r>
              <a:rPr lang="en-US" sz="1800" b="0" i="0" dirty="0">
                <a:solidFill>
                  <a:srgbClr val="000E14"/>
                </a:solidFill>
                <a:effectLst/>
              </a:rPr>
              <a:t> are designated as Treatment Specific Facilities.  </a:t>
            </a:r>
            <a:r>
              <a:rPr lang="en-US" sz="1800" dirty="0">
                <a:solidFill>
                  <a:srgbClr val="000E14"/>
                </a:solidFill>
              </a:rPr>
              <a:t>T</a:t>
            </a:r>
            <a:r>
              <a:rPr lang="en-US" sz="1800" b="0" i="0" dirty="0">
                <a:solidFill>
                  <a:srgbClr val="000E14"/>
                </a:solidFill>
                <a:effectLst/>
              </a:rPr>
              <a:t>hey have an extensive focus on community safety and the most highly supervised and supported reentry program in state history.  </a:t>
            </a:r>
            <a:r>
              <a:rPr lang="en-US" sz="1800" dirty="0">
                <a:solidFill>
                  <a:srgbClr val="000E14"/>
                </a:solidFill>
              </a:rPr>
              <a:t>T</a:t>
            </a:r>
            <a:r>
              <a:rPr lang="en-US" sz="1800" b="0" i="0" dirty="0">
                <a:solidFill>
                  <a:srgbClr val="000E14"/>
                </a:solidFill>
                <a:effectLst/>
              </a:rPr>
              <a:t>reatment continues upon release under a highly supervised transition back into their communities with linkage to services.</a:t>
            </a:r>
          </a:p>
          <a:p>
            <a:pPr fontAlgn="base">
              <a:buFont typeface="Wingdings" panose="05000000000000000000" pitchFamily="2" charset="2"/>
              <a:buChar char="v"/>
            </a:pPr>
            <a:endParaRPr lang="en-US" sz="1800" b="0" i="0" dirty="0">
              <a:solidFill>
                <a:srgbClr val="000E14"/>
              </a:solidFill>
              <a:effectLst/>
            </a:endParaRPr>
          </a:p>
          <a:p>
            <a:pPr marL="0" indent="0" algn="ctr" fontAlgn="base">
              <a:buNone/>
            </a:pPr>
            <a:r>
              <a:rPr lang="en-US" sz="3700" b="1" i="0" dirty="0">
                <a:solidFill>
                  <a:srgbClr val="000E14"/>
                </a:solidFill>
                <a:effectLst/>
                <a:latin typeface="Calibri Light" panose="020F0302020204030204" pitchFamily="34" charset="0"/>
                <a:cs typeface="Calibri Light" panose="020F0302020204030204" pitchFamily="34" charset="0"/>
              </a:rPr>
              <a:t>Women’s Division – Logan and Decatur</a:t>
            </a:r>
          </a:p>
          <a:p>
            <a:pPr algn="l" fontAlgn="base">
              <a:buFont typeface="Wingdings" panose="05000000000000000000" pitchFamily="2" charset="2"/>
              <a:buChar char="v"/>
            </a:pPr>
            <a:r>
              <a:rPr lang="en-US" sz="1800" dirty="0">
                <a:solidFill>
                  <a:srgbClr val="1A1D36"/>
                </a:solidFill>
              </a:rPr>
              <a:t>Programming in the women’s division is gender-specific and trauma-informed.  They also offer Dual-Diagnosis Treatment Beds where they use a multi-disciplinary approach to provide treatment to anyone with co-occurring disorders.  </a:t>
            </a:r>
          </a:p>
          <a:p>
            <a:pPr algn="l" fontAlgn="base">
              <a:buFont typeface="Wingdings" panose="05000000000000000000" pitchFamily="2" charset="2"/>
              <a:buChar char="v"/>
            </a:pPr>
            <a:endParaRPr lang="en-US" dirty="0">
              <a:solidFill>
                <a:srgbClr val="1A1D36"/>
              </a:solidFill>
            </a:endParaRPr>
          </a:p>
        </p:txBody>
      </p:sp>
    </p:spTree>
    <p:extLst>
      <p:ext uri="{BB962C8B-B14F-4D97-AF65-F5344CB8AC3E}">
        <p14:creationId xmlns:p14="http://schemas.microsoft.com/office/powerpoint/2010/main" val="2021136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250F-4FB7-41B6-8FBF-74B787F38DD2}"/>
              </a:ext>
            </a:extLst>
          </p:cNvPr>
          <p:cNvSpPr>
            <a:spLocks noGrp="1"/>
          </p:cNvSpPr>
          <p:nvPr>
            <p:ph type="title"/>
          </p:nvPr>
        </p:nvSpPr>
        <p:spPr/>
        <p:txBody>
          <a:bodyPr>
            <a:normAutofit/>
          </a:bodyPr>
          <a:lstStyle/>
          <a:p>
            <a:pPr algn="ctr"/>
            <a:r>
              <a:rPr lang="en-US" sz="3600" b="1" dirty="0"/>
              <a:t>Population Information</a:t>
            </a:r>
            <a:br>
              <a:rPr lang="en-US" sz="3600" b="1" dirty="0"/>
            </a:br>
            <a:r>
              <a:rPr lang="en-US" sz="1200" b="1" dirty="0"/>
              <a:t>(12/31/24)</a:t>
            </a:r>
          </a:p>
        </p:txBody>
      </p:sp>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1486894"/>
            <a:ext cx="7886700" cy="2830664"/>
          </a:xfrm>
        </p:spPr>
        <p:txBody>
          <a:bodyPr>
            <a:normAutofit/>
          </a:bodyPr>
          <a:lstStyle/>
          <a:p>
            <a:pPr algn="l" fontAlgn="base">
              <a:buFont typeface="Wingdings" panose="05000000000000000000" pitchFamily="2" charset="2"/>
              <a:buChar char="v"/>
            </a:pPr>
            <a:r>
              <a:rPr lang="en-US" sz="2000" dirty="0">
                <a:solidFill>
                  <a:srgbClr val="1A1D36"/>
                </a:solidFill>
              </a:rPr>
              <a:t>Total number of individuals incarcerated – 28,178 Number of individuals incarcerated for drug offenses – 3,130 or 10.8%</a:t>
            </a:r>
          </a:p>
          <a:p>
            <a:pPr lvl="1" fontAlgn="base"/>
            <a:r>
              <a:rPr lang="en-US" sz="2000" dirty="0">
                <a:solidFill>
                  <a:srgbClr val="1A1D36"/>
                </a:solidFill>
              </a:rPr>
              <a:t>Number of individuals incarcerated for DUI offenses – 669 or 2.3%</a:t>
            </a:r>
          </a:p>
          <a:p>
            <a:pPr algn="l" fontAlgn="base">
              <a:buFont typeface="Wingdings" panose="05000000000000000000" pitchFamily="2" charset="2"/>
              <a:buChar char="v"/>
            </a:pPr>
            <a:r>
              <a:rPr lang="en-US" sz="2000" dirty="0">
                <a:solidFill>
                  <a:srgbClr val="1A1D36"/>
                </a:solidFill>
              </a:rPr>
              <a:t>Current number of individuals in the female division – 1461</a:t>
            </a:r>
          </a:p>
          <a:p>
            <a:pPr lvl="1" fontAlgn="base"/>
            <a:r>
              <a:rPr lang="en-US" sz="2000" dirty="0">
                <a:solidFill>
                  <a:srgbClr val="1A1D36"/>
                </a:solidFill>
              </a:rPr>
              <a:t>Number of individuals incarcerated for drug offenses – 367 or 25.1%</a:t>
            </a:r>
          </a:p>
          <a:p>
            <a:pPr lvl="1" fontAlgn="base"/>
            <a:r>
              <a:rPr lang="en-US" sz="2000" dirty="0">
                <a:solidFill>
                  <a:srgbClr val="1A1D36"/>
                </a:solidFill>
              </a:rPr>
              <a:t>Number of individuals incarcerated for DUI offenses – 90 or 6.2%</a:t>
            </a:r>
          </a:p>
        </p:txBody>
      </p:sp>
    </p:spTree>
    <p:extLst>
      <p:ext uri="{BB962C8B-B14F-4D97-AF65-F5344CB8AC3E}">
        <p14:creationId xmlns:p14="http://schemas.microsoft.com/office/powerpoint/2010/main" val="100819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38041E-4A1B-4010-890E-0878FEFD284E}"/>
              </a:ext>
            </a:extLst>
          </p:cNvPr>
          <p:cNvSpPr>
            <a:spLocks noGrp="1"/>
          </p:cNvSpPr>
          <p:nvPr>
            <p:ph idx="1"/>
          </p:nvPr>
        </p:nvSpPr>
        <p:spPr>
          <a:xfrm>
            <a:off x="628650" y="246490"/>
            <a:ext cx="7886700" cy="3838949"/>
          </a:xfrm>
        </p:spPr>
        <p:txBody>
          <a:bodyPr>
            <a:normAutofit fontScale="55000" lnSpcReduction="20000"/>
          </a:bodyPr>
          <a:lstStyle/>
          <a:p>
            <a:pPr fontAlgn="base">
              <a:buFont typeface="Wingdings" panose="05000000000000000000" pitchFamily="2" charset="2"/>
              <a:buChar char="v"/>
            </a:pPr>
            <a:r>
              <a:rPr lang="en-US" sz="5100" b="0" i="0" dirty="0">
                <a:solidFill>
                  <a:srgbClr val="000E14"/>
                </a:solidFill>
                <a:effectLst/>
              </a:rPr>
              <a:t>All substance abuse treatment is voluntary and individuals desiring access to treatment are referred to the most appropriate level of services based upon need, length of time to MSR, security level and motivation.</a:t>
            </a:r>
          </a:p>
          <a:p>
            <a:pPr fontAlgn="base">
              <a:buFont typeface="Wingdings" panose="05000000000000000000" pitchFamily="2" charset="2"/>
              <a:buChar char="v"/>
            </a:pPr>
            <a:r>
              <a:rPr lang="en-US" sz="5100" dirty="0">
                <a:solidFill>
                  <a:srgbClr val="000E14"/>
                </a:solidFill>
              </a:rPr>
              <a:t>To be eligible for Drug Treatment an individual must meet one of three criteria:</a:t>
            </a:r>
          </a:p>
          <a:p>
            <a:pPr lvl="1" fontAlgn="base"/>
            <a:r>
              <a:rPr lang="en-US" sz="5100" b="0" i="0" dirty="0">
                <a:solidFill>
                  <a:srgbClr val="000E14"/>
                </a:solidFill>
                <a:effectLst/>
              </a:rPr>
              <a:t>TCU Score of 3 or more</a:t>
            </a:r>
          </a:p>
          <a:p>
            <a:pPr lvl="1" fontAlgn="base"/>
            <a:r>
              <a:rPr lang="en-US" sz="5100" dirty="0">
                <a:solidFill>
                  <a:srgbClr val="000E14"/>
                </a:solidFill>
              </a:rPr>
              <a:t>Court Recommended or Ordered Drug Treatment</a:t>
            </a:r>
          </a:p>
          <a:p>
            <a:pPr lvl="1" fontAlgn="base"/>
            <a:r>
              <a:rPr lang="en-US" sz="5100" b="0" i="0" dirty="0">
                <a:solidFill>
                  <a:srgbClr val="000E14"/>
                </a:solidFill>
                <a:effectLst/>
              </a:rPr>
              <a:t>ORAS assessment recommending Substance Use Disorder Treatment</a:t>
            </a:r>
          </a:p>
          <a:p>
            <a:endParaRPr lang="en-US" dirty="0">
              <a:solidFill>
                <a:srgbClr val="1A1D36"/>
              </a:solidFill>
            </a:endParaRPr>
          </a:p>
        </p:txBody>
      </p:sp>
    </p:spTree>
    <p:extLst>
      <p:ext uri="{BB962C8B-B14F-4D97-AF65-F5344CB8AC3E}">
        <p14:creationId xmlns:p14="http://schemas.microsoft.com/office/powerpoint/2010/main" val="2297457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3724</TotalTime>
  <Words>812</Words>
  <Application>Microsoft Office PowerPoint</Application>
  <PresentationFormat>On-screen Show (16:10)</PresentationFormat>
  <Paragraphs>77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Wingdings</vt:lpstr>
      <vt:lpstr>Office Theme</vt:lpstr>
      <vt:lpstr>Illinois Department of Corrections Medication for Opioid Use Disorder</vt:lpstr>
      <vt:lpstr>Addiction Recovery Management Services Unit</vt:lpstr>
      <vt:lpstr>Westcare Provided Drug Treatment Services</vt:lpstr>
      <vt:lpstr>GEO Provided Drug Treatment Services</vt:lpstr>
      <vt:lpstr>Statistics from July 23 – June 24 (FY 24)</vt:lpstr>
      <vt:lpstr>PowerPoint Presentation</vt:lpstr>
      <vt:lpstr>Sheridan and Southwestern</vt:lpstr>
      <vt:lpstr>Population Information (12/31/24)</vt:lpstr>
      <vt:lpstr>PowerPoint Presentation</vt:lpstr>
      <vt:lpstr>Medications for Opioid Use Disorder</vt:lpstr>
      <vt:lpstr>Medications for Opioid Use Disorder</vt:lpstr>
      <vt:lpstr>Medications for Opioid Use Disorder</vt:lpstr>
      <vt:lpstr>Thank you for Joining Us on our Journey to Excellence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Troemper-Haven, Dani</dc:creator>
  <cp:lastModifiedBy>Clark, Tiffanie</cp:lastModifiedBy>
  <cp:revision>26</cp:revision>
  <dcterms:created xsi:type="dcterms:W3CDTF">2021-09-09T16:14:31Z</dcterms:created>
  <dcterms:modified xsi:type="dcterms:W3CDTF">2025-03-26T03:45:13Z</dcterms:modified>
</cp:coreProperties>
</file>