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60" r:id="rId2"/>
    <p:sldId id="272" r:id="rId3"/>
    <p:sldId id="273" r:id="rId4"/>
    <p:sldId id="268" r:id="rId5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D36"/>
    <a:srgbClr val="245EAC"/>
    <a:srgbClr val="0082CA"/>
    <a:srgbClr val="21145F"/>
    <a:srgbClr val="0082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4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EE0F6-474E-4E7A-B0B6-7D03F2B07F24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E9D80-D97F-4ED3-A31B-ABC2BCB823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126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D5385-9D22-429E-B803-49510592B068}" type="datetime1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98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68ABF-17D6-42B4-8927-F79144EE2790}" type="datetime1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408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0FDFA-6A14-49E9-85D2-FBEECA51BA2C}" type="datetime1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35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6764C-1F6D-4C17-88B7-2711F6794270}" type="datetime1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58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65C4-792B-4E75-AEE9-64C15CADB3D5}" type="datetime1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8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CA5E9-B9C7-4BC6-BAA6-2E0339F9596F}" type="datetime1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67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C3811-7FA8-4C3B-9BA2-DFBD77CC9CC9}" type="datetime1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1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BE8B3-3FF7-428E-BBFF-0F90F49ADCE3}" type="datetime1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9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477DE-7A22-476E-ABFB-0D75D23FCCCD}" type="datetime1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313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DFF2AF-7FFE-4A2D-8AD5-EAA01FA389E6}" type="datetime1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3177D-51A7-4BEC-A5E9-5844AB5E7463}" type="datetime1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Predecisional Information. This is a working document.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80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16832-925A-48D3-91FD-ED111E40D2F6}" type="datetime1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Predecisional Information. This is a working document.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81F86-264C-4A1D-83A3-39DD428255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9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DC9EE-8CE0-4472-88E9-7F74A6631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40404"/>
            <a:ext cx="7886700" cy="32896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245EAC"/>
                </a:solidFill>
              </a:rPr>
              <a:t>Fiscal Year 2026 Budget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245EAC"/>
                </a:solidFill>
              </a:rPr>
              <a:t>(SB2510)</a:t>
            </a:r>
          </a:p>
          <a:p>
            <a:pPr marL="0" indent="0" algn="ctr">
              <a:buNone/>
            </a:pPr>
            <a:r>
              <a:rPr lang="en-US" sz="3600" b="1" dirty="0">
                <a:solidFill>
                  <a:srgbClr val="245EAC"/>
                </a:solidFill>
              </a:rPr>
              <a:t>Adult Advisory Board</a:t>
            </a:r>
          </a:p>
          <a:p>
            <a:pPr marL="0" indent="0" algn="ctr">
              <a:buNone/>
            </a:pPr>
            <a:endParaRPr lang="en-US" sz="3600" dirty="0">
              <a:solidFill>
                <a:srgbClr val="1A1D36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1A1D36"/>
                </a:solidFill>
              </a:rPr>
              <a:t>June 24, 2025</a:t>
            </a:r>
          </a:p>
          <a:p>
            <a:pPr marL="0" indent="0" algn="ctr">
              <a:buNone/>
            </a:pPr>
            <a:endParaRPr lang="en-US" sz="2000" dirty="0">
              <a:solidFill>
                <a:srgbClr val="1A1D36"/>
              </a:solidFill>
            </a:endParaRPr>
          </a:p>
          <a:p>
            <a:pPr marL="0" indent="0" algn="ctr">
              <a:buNone/>
            </a:pPr>
            <a:endParaRPr lang="en-US" sz="900" dirty="0">
              <a:solidFill>
                <a:srgbClr val="1A1D3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567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B87A9-701C-4E6F-8DB4-E9E3AD66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245EAC"/>
                </a:solidFill>
              </a:rPr>
              <a:t>Fiscal Year 2026 - GRF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DC9EE-8CE0-4472-88E9-7F74A6631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37038"/>
            <a:ext cx="7886700" cy="3393018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en-US" sz="1400" dirty="0"/>
              <a:t>            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FD7C6C3B-1E27-DF4A-E462-72AD37FE0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28" y="11370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C9456EE-F2AE-4830-5308-B5D1C3365A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028" y="48041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8F6F9B6-791E-71D5-1EB9-A9E8EED7ED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591992"/>
              </p:ext>
            </p:extLst>
          </p:nvPr>
        </p:nvGraphicFramePr>
        <p:xfrm>
          <a:off x="837028" y="1030515"/>
          <a:ext cx="7678321" cy="37954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40700">
                  <a:extLst>
                    <a:ext uri="{9D8B030D-6E8A-4147-A177-3AD203B41FA5}">
                      <a16:colId xmlns:a16="http://schemas.microsoft.com/office/drawing/2014/main" val="2548190946"/>
                    </a:ext>
                  </a:extLst>
                </a:gridCol>
                <a:gridCol w="1669796">
                  <a:extLst>
                    <a:ext uri="{9D8B030D-6E8A-4147-A177-3AD203B41FA5}">
                      <a16:colId xmlns:a16="http://schemas.microsoft.com/office/drawing/2014/main" val="671395914"/>
                    </a:ext>
                  </a:extLst>
                </a:gridCol>
                <a:gridCol w="1300251">
                  <a:extLst>
                    <a:ext uri="{9D8B030D-6E8A-4147-A177-3AD203B41FA5}">
                      <a16:colId xmlns:a16="http://schemas.microsoft.com/office/drawing/2014/main" val="1625931493"/>
                    </a:ext>
                  </a:extLst>
                </a:gridCol>
                <a:gridCol w="1067574">
                  <a:extLst>
                    <a:ext uri="{9D8B030D-6E8A-4147-A177-3AD203B41FA5}">
                      <a16:colId xmlns:a16="http://schemas.microsoft.com/office/drawing/2014/main" val="625751654"/>
                    </a:ext>
                  </a:extLst>
                </a:gridCol>
              </a:tblGrid>
              <a:tr h="160309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Appropriations</a:t>
                      </a:r>
                    </a:p>
                  </a:txBody>
                  <a:tcPr marL="4701" marR="4701" marT="47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>
                          <a:effectLst/>
                        </a:rPr>
                        <a:t>FY26 Request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>
                          <a:effectLst/>
                        </a:rPr>
                        <a:t>FY26 Budget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u="none" strike="noStrike" dirty="0">
                          <a:effectLst/>
                        </a:rPr>
                        <a:t>Change</a:t>
                      </a:r>
                      <a:endParaRPr lang="en-US" sz="105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2819388066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Commodities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90,950,700.00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90,930,700.00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(20,000.00)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4220721135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Contractual Services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544,985,000.00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579,885,000.00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$ 34,900,000.00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1985141763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Electronic Data Processing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33,500,000.00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33,500,000.00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44923953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Equipment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9,520,000.00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8,520,000.00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(1,000,000.00)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2267870625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Operation Of Auto Equipment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6,139,500.00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6,139,500.00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1348194079"/>
                  </a:ext>
                </a:extLst>
              </a:tr>
              <a:tr h="3160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Ordinary and Contingent Expenses of the Sentencing Policy Advisory Council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1,000,000.00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1,000,000.00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13704928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Personal Services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1,215,599,400.00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1,213,699,400.00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(1,900,000.00)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2712365634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Personal Services - SMIC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8,948,400.00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8,053,400.00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(895,000.00)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2493734675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Printing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   882,400.00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882,400.00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310643724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Refunds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        5,000.00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5,000.00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962547670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Repair, Maintenance, and Other Capital Improvements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11,500,000.00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11,500,000.00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4262218781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Sheriffs' Fees for Conveying Prisoners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   249,900.00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249,900.00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09668509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Social Security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92,662,000.00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92,662,000.00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2808373599"/>
                  </a:ext>
                </a:extLst>
              </a:tr>
              <a:tr h="316044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State's Share of Assistant State's Attorneys' Salaries Reimbursement to Counties per 55 ILCS 5/4-2001(e)(1-3)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   200,200.00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200,200.00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25127786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Statewide Hospitalization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26,000,000.00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19,000,000.00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(7,000,000.00)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1912312760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Telecommunications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14,733,500.00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14,733,500.00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724380475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 dirty="0">
                          <a:effectLst/>
                        </a:rPr>
                        <a:t>Tort Claims</a:t>
                      </a:r>
                      <a:endParaRPr lang="en-US" sz="105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12,500,000.00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7,500,000.00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(5,000,000.00)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126957124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Travel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1,300,000.00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1,300,000.00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696919236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Travel For Prisoners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            367,700.00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050" u="none" strike="noStrike">
                          <a:effectLst/>
                        </a:rPr>
                        <a:t> $              367,700.00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 $                         -   </a:t>
                      </a:r>
                      <a:endParaRPr lang="en-US" sz="105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1550937278"/>
                  </a:ext>
                </a:extLst>
              </a:tr>
              <a:tr h="1656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>
                          <a:effectLst/>
                        </a:rPr>
                        <a:t>Grand Total</a:t>
                      </a:r>
                      <a:endParaRPr lang="en-US" sz="105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 $              2,071,043,700.00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u="none" strike="noStrike" dirty="0">
                          <a:effectLst/>
                        </a:rPr>
                        <a:t> $  2,090,128,700.00 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u="none" strike="noStrike" dirty="0">
                          <a:effectLst/>
                        </a:rPr>
                        <a:t> $ 19,085,000.00 </a:t>
                      </a:r>
                      <a:endParaRPr lang="en-US" sz="105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701" marR="4701" marT="4701" marB="0" anchor="b"/>
                </a:tc>
                <a:extLst>
                  <a:ext uri="{0D108BD9-81ED-4DB2-BD59-A6C34878D82A}">
                    <a16:rowId xmlns:a16="http://schemas.microsoft.com/office/drawing/2014/main" val="30567499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907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B87A9-701C-4E6F-8DB4-E9E3AD66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245EAC"/>
                </a:solidFill>
              </a:rPr>
              <a:t>Fiscal Year 2026 – Fund 0523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DC9EE-8CE0-4472-88E9-7F74A6631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37038"/>
            <a:ext cx="7886700" cy="3393018"/>
          </a:xfrm>
        </p:spPr>
        <p:txBody>
          <a:bodyPr>
            <a:normAutofit/>
          </a:bodyPr>
          <a:lstStyle/>
          <a:p>
            <a:pPr marL="342900" lvl="1" indent="0">
              <a:buNone/>
            </a:pPr>
            <a:r>
              <a:rPr lang="en-US" sz="1400" dirty="0"/>
              <a:t>            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4898B3A-34F7-45A6-DEDF-3E93CA9FF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21977"/>
              </p:ext>
            </p:extLst>
          </p:nvPr>
        </p:nvGraphicFramePr>
        <p:xfrm>
          <a:off x="950687" y="1184943"/>
          <a:ext cx="7199084" cy="1783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9884">
                  <a:extLst>
                    <a:ext uri="{9D8B030D-6E8A-4147-A177-3AD203B41FA5}">
                      <a16:colId xmlns:a16="http://schemas.microsoft.com/office/drawing/2014/main" val="3983340370"/>
                    </a:ext>
                  </a:extLst>
                </a:gridCol>
                <a:gridCol w="2053772">
                  <a:extLst>
                    <a:ext uri="{9D8B030D-6E8A-4147-A177-3AD203B41FA5}">
                      <a16:colId xmlns:a16="http://schemas.microsoft.com/office/drawing/2014/main" val="706359507"/>
                    </a:ext>
                  </a:extLst>
                </a:gridCol>
                <a:gridCol w="1705428">
                  <a:extLst>
                    <a:ext uri="{9D8B030D-6E8A-4147-A177-3AD203B41FA5}">
                      <a16:colId xmlns:a16="http://schemas.microsoft.com/office/drawing/2014/main" val="1179495351"/>
                    </a:ext>
                  </a:extLst>
                </a:gridCol>
              </a:tblGrid>
              <a:tr h="22290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FY26 Request </a:t>
                      </a:r>
                      <a:endParaRPr lang="en-US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FY26 Budget </a:t>
                      </a:r>
                      <a:endParaRPr lang="en-US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5833879"/>
                  </a:ext>
                </a:extLst>
              </a:tr>
              <a:tr h="222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Lump Sum for Contractual Expenses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20,000,000.00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11177270"/>
                  </a:ext>
                </a:extLst>
              </a:tr>
              <a:tr h="222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Lump Sums &amp; Other Purposes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                                5,000,000 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5,000,000.00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959440212"/>
                  </a:ext>
                </a:extLst>
              </a:tr>
              <a:tr h="222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Expenses w/ Federal Programs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                                5,000,000 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5,000,000.00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130526399"/>
                  </a:ext>
                </a:extLst>
              </a:tr>
              <a:tr h="222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Miscellaneous Programs Expenses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                              59,400,000 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59,400,000.00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09762151"/>
                  </a:ext>
                </a:extLst>
              </a:tr>
              <a:tr h="222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IT Infrastructure Upgrades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                              45,000,000 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45,000,000.00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72151247"/>
                  </a:ext>
                </a:extLst>
              </a:tr>
              <a:tr h="222903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SOMB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                                    100,000 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>
                          <a:effectLst/>
                        </a:rPr>
                        <a:t>100,000.00</a:t>
                      </a:r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684000698"/>
                  </a:ext>
                </a:extLst>
              </a:tr>
              <a:tr h="222903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 $                  114,500,000.00 </a:t>
                      </a:r>
                      <a:endParaRPr lang="en-US" sz="11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 $      134,500,000.00 </a:t>
                      </a:r>
                      <a:endParaRPr lang="en-US" sz="11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13452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8582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B87A9-701C-4E6F-8DB4-E9E3AD661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245EAC"/>
                </a:solidFill>
              </a:rPr>
              <a:t>Fiscal Year 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DC9EE-8CE0-4472-88E9-7F74A6631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37038"/>
            <a:ext cx="7886700" cy="3393018"/>
          </a:xfrm>
        </p:spPr>
        <p:txBody>
          <a:bodyPr>
            <a:normAutofit/>
          </a:bodyPr>
          <a:lstStyle/>
          <a:p>
            <a:r>
              <a:rPr lang="en-US" sz="1400" dirty="0"/>
              <a:t>3.95% COLA for all staff included in FY26 budget.</a:t>
            </a:r>
          </a:p>
          <a:p>
            <a:r>
              <a:rPr lang="en-US" sz="1400" dirty="0"/>
              <a:t>SMIC increase for individuals in custody – working group planning implementation</a:t>
            </a:r>
          </a:p>
          <a:p>
            <a:r>
              <a:rPr lang="en-US" sz="1400" dirty="0"/>
              <a:t>Starcom upgrades at Lawrence &amp; Centralia</a:t>
            </a:r>
          </a:p>
          <a:p>
            <a:r>
              <a:rPr lang="en-US" sz="1400" dirty="0"/>
              <a:t>Funding for free calls for individuals in custody. Policy and implementation plan being completed.</a:t>
            </a:r>
          </a:p>
          <a:p>
            <a:r>
              <a:rPr lang="en-US" sz="1400" dirty="0"/>
              <a:t>Vehicle Purchases</a:t>
            </a:r>
          </a:p>
          <a:p>
            <a:pPr lvl="2"/>
            <a:r>
              <a:rPr lang="en-US" sz="1100" dirty="0"/>
              <a:t>Ordered - 10 ADA minivans, 40 Ford Escapes, 20 Ford vans – 12 passenger</a:t>
            </a:r>
          </a:p>
          <a:p>
            <a:pPr lvl="2"/>
            <a:r>
              <a:rPr lang="en-US" sz="1100" dirty="0"/>
              <a:t>Planned - Transport buses, Parole class (?)</a:t>
            </a:r>
          </a:p>
          <a:p>
            <a:pPr marL="0" indent="0">
              <a:buNone/>
            </a:pPr>
            <a:endParaRPr lang="en-US" sz="1400" dirty="0">
              <a:solidFill>
                <a:srgbClr val="1A1D36"/>
              </a:solidFill>
            </a:endParaRP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711804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15940</TotalTime>
  <Words>424</Words>
  <Application>Microsoft Office PowerPoint</Application>
  <PresentationFormat>On-screen Show (16:10)</PresentationFormat>
  <Paragraphs>123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Fiscal Year 2026 - GRF</vt:lpstr>
      <vt:lpstr>Fiscal Year 2026 – Fund 0523</vt:lpstr>
      <vt:lpstr>Fiscal Year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Troemper-Haven, Dani</dc:creator>
  <cp:lastModifiedBy>Questelle, Bryan</cp:lastModifiedBy>
  <cp:revision>96</cp:revision>
  <dcterms:created xsi:type="dcterms:W3CDTF">2021-09-09T16:14:31Z</dcterms:created>
  <dcterms:modified xsi:type="dcterms:W3CDTF">2025-06-24T13:45:21Z</dcterms:modified>
</cp:coreProperties>
</file>