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0" r:id="rId7"/>
    <p:sldId id="261" r:id="rId8"/>
    <p:sldId id="265" r:id="rId9"/>
    <p:sldId id="264"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36"/>
    <a:srgbClr val="245EAC"/>
    <a:srgbClr val="0082CA"/>
    <a:srgbClr val="21145F"/>
    <a:srgbClr val="008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36" d="100"/>
          <a:sy n="136" d="100"/>
        </p:scale>
        <p:origin x="9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387689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13194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181493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132555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28268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12078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247691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55719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97731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16265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700417-F10D-4208-B436-0EA24F30054F}"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881F86-264C-4A1D-83A3-39DD42825519}" type="slidenum">
              <a:rPr lang="en-US" smtClean="0"/>
              <a:t>‹#›</a:t>
            </a:fld>
            <a:endParaRPr lang="en-US" dirty="0"/>
          </a:p>
        </p:txBody>
      </p:sp>
    </p:spTree>
    <p:extLst>
      <p:ext uri="{BB962C8B-B14F-4D97-AF65-F5344CB8AC3E}">
        <p14:creationId xmlns:p14="http://schemas.microsoft.com/office/powerpoint/2010/main" val="268678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4700417-F10D-4208-B436-0EA24F30054F}" type="datetimeFigureOut">
              <a:rPr lang="en-US" smtClean="0"/>
              <a:t>3/13/2023</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8881F86-264C-4A1D-83A3-39DD42825519}" type="slidenum">
              <a:rPr lang="en-US" smtClean="0"/>
              <a:t>‹#›</a:t>
            </a:fld>
            <a:endParaRPr lang="en-US" dirty="0"/>
          </a:p>
        </p:txBody>
      </p:sp>
    </p:spTree>
    <p:extLst>
      <p:ext uri="{BB962C8B-B14F-4D97-AF65-F5344CB8AC3E}">
        <p14:creationId xmlns:p14="http://schemas.microsoft.com/office/powerpoint/2010/main" val="373559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E434-7B89-40D5-9C9B-0AAA02A9349D}"/>
              </a:ext>
            </a:extLst>
          </p:cNvPr>
          <p:cNvSpPr>
            <a:spLocks noGrp="1"/>
          </p:cNvSpPr>
          <p:nvPr>
            <p:ph type="ctrTitle"/>
          </p:nvPr>
        </p:nvSpPr>
        <p:spPr>
          <a:xfrm>
            <a:off x="1368085" y="1652631"/>
            <a:ext cx="6398703" cy="802554"/>
          </a:xfrm>
        </p:spPr>
        <p:txBody>
          <a:bodyPr>
            <a:noAutofit/>
          </a:bodyPr>
          <a:lstStyle/>
          <a:p>
            <a:r>
              <a:rPr lang="en-US" sz="3600" b="1" dirty="0">
                <a:solidFill>
                  <a:srgbClr val="245EAC"/>
                </a:solidFill>
              </a:rPr>
              <a:t>Fiscal Year 2024 Introduced Budget</a:t>
            </a:r>
          </a:p>
        </p:txBody>
      </p:sp>
      <p:sp>
        <p:nvSpPr>
          <p:cNvPr id="3" name="Subtitle 2">
            <a:extLst>
              <a:ext uri="{FF2B5EF4-FFF2-40B4-BE49-F238E27FC236}">
                <a16:creationId xmlns:a16="http://schemas.microsoft.com/office/drawing/2014/main" id="{D6535586-3C7F-4FFF-A051-BDB22A3B1554}"/>
              </a:ext>
            </a:extLst>
          </p:cNvPr>
          <p:cNvSpPr>
            <a:spLocks noGrp="1"/>
          </p:cNvSpPr>
          <p:nvPr>
            <p:ph type="subTitle" idx="1"/>
          </p:nvPr>
        </p:nvSpPr>
        <p:spPr>
          <a:xfrm>
            <a:off x="1368085" y="2531914"/>
            <a:ext cx="6398704" cy="1379802"/>
          </a:xfrm>
        </p:spPr>
        <p:txBody>
          <a:bodyPr/>
          <a:lstStyle/>
          <a:p>
            <a:pPr algn="l"/>
            <a:r>
              <a:rPr lang="en-US" dirty="0">
                <a:solidFill>
                  <a:srgbClr val="1A1D36"/>
                </a:solidFill>
              </a:rPr>
              <a:t>AFSCME Briefing</a:t>
            </a:r>
          </a:p>
          <a:p>
            <a:pPr algn="l"/>
            <a:r>
              <a:rPr lang="en-US" dirty="0">
                <a:solidFill>
                  <a:srgbClr val="1A1D36"/>
                </a:solidFill>
              </a:rPr>
              <a:t>Monday, March 13, 2023</a:t>
            </a:r>
          </a:p>
          <a:p>
            <a:pPr algn="l"/>
            <a:r>
              <a:rPr lang="en-US" dirty="0">
                <a:solidFill>
                  <a:srgbClr val="1A1D36"/>
                </a:solidFill>
              </a:rPr>
              <a:t>Concordia Court – Executive Office Building</a:t>
            </a:r>
          </a:p>
        </p:txBody>
      </p:sp>
    </p:spTree>
    <p:extLst>
      <p:ext uri="{BB962C8B-B14F-4D97-AF65-F5344CB8AC3E}">
        <p14:creationId xmlns:p14="http://schemas.microsoft.com/office/powerpoint/2010/main" val="86284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1409350" y="304271"/>
            <a:ext cx="7106000" cy="1104636"/>
          </a:xfrm>
        </p:spPr>
        <p:txBody>
          <a:bodyPr/>
          <a:lstStyle/>
          <a:p>
            <a:pPr algn="ctr"/>
            <a:r>
              <a:rPr lang="en-US" b="1" dirty="0">
                <a:solidFill>
                  <a:srgbClr val="245EAC"/>
                </a:solidFill>
              </a:rPr>
              <a:t>Fiscal Year 2024 Budget Overview</a:t>
            </a:r>
          </a:p>
        </p:txBody>
      </p:sp>
      <p:sp>
        <p:nvSpPr>
          <p:cNvPr id="3" name="Content Placeholder 2">
            <a:extLst>
              <a:ext uri="{FF2B5EF4-FFF2-40B4-BE49-F238E27FC236}">
                <a16:creationId xmlns:a16="http://schemas.microsoft.com/office/drawing/2014/main" id="{E3CC0361-BCFC-4BD3-A487-5CDAAB09E0A2}"/>
              </a:ext>
            </a:extLst>
          </p:cNvPr>
          <p:cNvSpPr>
            <a:spLocks noGrp="1"/>
          </p:cNvSpPr>
          <p:nvPr>
            <p:ph idx="1"/>
          </p:nvPr>
        </p:nvSpPr>
        <p:spPr>
          <a:xfrm>
            <a:off x="1409348" y="1521354"/>
            <a:ext cx="7106001" cy="3626115"/>
          </a:xfrm>
        </p:spPr>
        <p:txBody>
          <a:bodyPr/>
          <a:lstStyle/>
          <a:p>
            <a:r>
              <a:rPr lang="en-US" dirty="0"/>
              <a:t>Fiscal Year 2024 GRF Budget Request - $1,827,458,960.</a:t>
            </a:r>
          </a:p>
          <a:p>
            <a:r>
              <a:rPr lang="en-US" dirty="0"/>
              <a:t>Fiscal Year 2024 OSF Budget Request - $227,100,000.</a:t>
            </a:r>
          </a:p>
          <a:p>
            <a:pPr lvl="1"/>
            <a:r>
              <a:rPr lang="en-US" dirty="0"/>
              <a:t>DOC Reimbursement &amp; Education Fund - $227,000,000.</a:t>
            </a:r>
          </a:p>
          <a:p>
            <a:pPr lvl="1"/>
            <a:r>
              <a:rPr lang="en-US" dirty="0"/>
              <a:t>SOMB Fund - $100,000</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Fiscal Year 2024 Total Budget Request - $2,054,558,960</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lvl="1" indent="0">
              <a:buNone/>
            </a:pPr>
            <a:endParaRPr lang="en-US" dirty="0"/>
          </a:p>
        </p:txBody>
      </p:sp>
    </p:spTree>
    <p:extLst>
      <p:ext uri="{BB962C8B-B14F-4D97-AF65-F5344CB8AC3E}">
        <p14:creationId xmlns:p14="http://schemas.microsoft.com/office/powerpoint/2010/main" val="305090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250F-4FB7-41B6-8FBF-74B787F38DD2}"/>
              </a:ext>
            </a:extLst>
          </p:cNvPr>
          <p:cNvSpPr>
            <a:spLocks noGrp="1"/>
          </p:cNvSpPr>
          <p:nvPr>
            <p:ph type="title"/>
          </p:nvPr>
        </p:nvSpPr>
        <p:spPr/>
        <p:txBody>
          <a:bodyPr/>
          <a:lstStyle/>
          <a:p>
            <a:pPr algn="ctr"/>
            <a:r>
              <a:rPr lang="en-US" b="1" dirty="0">
                <a:solidFill>
                  <a:srgbClr val="245EAC"/>
                </a:solidFill>
              </a:rPr>
              <a:t>GRF Comparison Between Fiscal Year 2024 and Fiscal Year 2023</a:t>
            </a:r>
          </a:p>
        </p:txBody>
      </p:sp>
      <p:sp>
        <p:nvSpPr>
          <p:cNvPr id="3" name="Content Placeholder 2">
            <a:extLst>
              <a:ext uri="{FF2B5EF4-FFF2-40B4-BE49-F238E27FC236}">
                <a16:creationId xmlns:a16="http://schemas.microsoft.com/office/drawing/2014/main" id="{D038041E-4A1B-4010-890E-0878FEFD284E}"/>
              </a:ext>
            </a:extLst>
          </p:cNvPr>
          <p:cNvSpPr>
            <a:spLocks noGrp="1"/>
          </p:cNvSpPr>
          <p:nvPr>
            <p:ph idx="1"/>
          </p:nvPr>
        </p:nvSpPr>
        <p:spPr>
          <a:xfrm>
            <a:off x="628650" y="1521354"/>
            <a:ext cx="7886700" cy="2564085"/>
          </a:xfrm>
        </p:spPr>
        <p:txBody>
          <a:bodyPr/>
          <a:lstStyle/>
          <a:p>
            <a:r>
              <a:rPr lang="en-US" dirty="0">
                <a:solidFill>
                  <a:srgbClr val="1A1D36"/>
                </a:solidFill>
              </a:rPr>
              <a:t>Fiscal Year 2023 GRF Appropriation - $1,642,810,265</a:t>
            </a:r>
          </a:p>
          <a:p>
            <a:r>
              <a:rPr lang="en-US" dirty="0">
                <a:solidFill>
                  <a:srgbClr val="1A1D36"/>
                </a:solidFill>
              </a:rPr>
              <a:t>Fiscal Year 2023 GRF Supplemental Need - $160,000,000</a:t>
            </a:r>
          </a:p>
          <a:p>
            <a:r>
              <a:rPr lang="en-US" dirty="0">
                <a:solidFill>
                  <a:srgbClr val="1A1D36"/>
                </a:solidFill>
              </a:rPr>
              <a:t>Fiscal Year 2023 Needed GRF Appropriation - $1,802,810,265</a:t>
            </a:r>
          </a:p>
          <a:p>
            <a:r>
              <a:rPr lang="en-US" dirty="0">
                <a:solidFill>
                  <a:srgbClr val="1A1D36"/>
                </a:solidFill>
              </a:rPr>
              <a:t>Fiscal Year 2024 Estimated GRF Spend - $1,751,111,150</a:t>
            </a:r>
          </a:p>
          <a:p>
            <a:r>
              <a:rPr lang="en-US" dirty="0">
                <a:solidFill>
                  <a:srgbClr val="1A1D36"/>
                </a:solidFill>
              </a:rPr>
              <a:t>Year-Over-Year Comparison:</a:t>
            </a:r>
          </a:p>
          <a:p>
            <a:pPr lvl="1"/>
            <a:r>
              <a:rPr lang="en-US" dirty="0">
                <a:solidFill>
                  <a:srgbClr val="1A1D36"/>
                </a:solidFill>
              </a:rPr>
              <a:t>+ $76,347,810 more than previous year’s estimated expenditures.</a:t>
            </a:r>
          </a:p>
          <a:p>
            <a:pPr lvl="1"/>
            <a:r>
              <a:rPr lang="en-US" dirty="0">
                <a:solidFill>
                  <a:srgbClr val="1A1D36"/>
                </a:solidFill>
              </a:rPr>
              <a:t>+ 4.2% increase over previous year’s estimated expenditures.</a:t>
            </a:r>
          </a:p>
        </p:txBody>
      </p:sp>
    </p:spTree>
    <p:extLst>
      <p:ext uri="{BB962C8B-B14F-4D97-AF65-F5344CB8AC3E}">
        <p14:creationId xmlns:p14="http://schemas.microsoft.com/office/powerpoint/2010/main" val="296358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A74-184C-4FAA-A96D-DDB0562C325F}"/>
              </a:ext>
            </a:extLst>
          </p:cNvPr>
          <p:cNvSpPr>
            <a:spLocks noGrp="1"/>
          </p:cNvSpPr>
          <p:nvPr>
            <p:ph type="title"/>
          </p:nvPr>
        </p:nvSpPr>
        <p:spPr>
          <a:xfrm>
            <a:off x="2365694" y="304271"/>
            <a:ext cx="6149655" cy="1104636"/>
          </a:xfrm>
        </p:spPr>
        <p:txBody>
          <a:bodyPr/>
          <a:lstStyle/>
          <a:p>
            <a:pPr algn="ctr"/>
            <a:r>
              <a:rPr lang="en-US" b="1" dirty="0">
                <a:solidFill>
                  <a:srgbClr val="245EAC"/>
                </a:solidFill>
              </a:rPr>
              <a:t>Walk-Down to Fiscal Year 2024 Authorized Headcount</a:t>
            </a:r>
          </a:p>
        </p:txBody>
      </p:sp>
      <p:sp>
        <p:nvSpPr>
          <p:cNvPr id="3" name="Content Placeholder 2">
            <a:extLst>
              <a:ext uri="{FF2B5EF4-FFF2-40B4-BE49-F238E27FC236}">
                <a16:creationId xmlns:a16="http://schemas.microsoft.com/office/drawing/2014/main" id="{9283C20A-3C44-4337-A8C1-72BAD6C3D4D4}"/>
              </a:ext>
            </a:extLst>
          </p:cNvPr>
          <p:cNvSpPr>
            <a:spLocks noGrp="1"/>
          </p:cNvSpPr>
          <p:nvPr>
            <p:ph idx="1"/>
          </p:nvPr>
        </p:nvSpPr>
        <p:spPr>
          <a:xfrm>
            <a:off x="2365694" y="1521354"/>
            <a:ext cx="6149656" cy="3626115"/>
          </a:xfrm>
        </p:spPr>
        <p:txBody>
          <a:bodyPr/>
          <a:lstStyle/>
          <a:p>
            <a:r>
              <a:rPr lang="en-US" dirty="0">
                <a:solidFill>
                  <a:srgbClr val="1A1D36"/>
                </a:solidFill>
              </a:rPr>
              <a:t>Actual January 31, 2023 Headcount – 11,521</a:t>
            </a:r>
          </a:p>
          <a:p>
            <a:r>
              <a:rPr lang="en-US" dirty="0">
                <a:solidFill>
                  <a:srgbClr val="1A1D36"/>
                </a:solidFill>
              </a:rPr>
              <a:t>Estimated June 30, 2023 Headcount – 12,334</a:t>
            </a:r>
          </a:p>
          <a:p>
            <a:pPr lvl="1"/>
            <a:r>
              <a:rPr lang="en-US" dirty="0">
                <a:solidFill>
                  <a:srgbClr val="1A1D36"/>
                </a:solidFill>
              </a:rPr>
              <a:t>+ 28 Counselors</a:t>
            </a:r>
          </a:p>
          <a:p>
            <a:pPr lvl="1"/>
            <a:r>
              <a:rPr lang="en-US" dirty="0">
                <a:solidFill>
                  <a:srgbClr val="1A1D36"/>
                </a:solidFill>
              </a:rPr>
              <a:t>+ 22 Security Staff</a:t>
            </a:r>
          </a:p>
          <a:p>
            <a:pPr lvl="1"/>
            <a:r>
              <a:rPr lang="en-US" dirty="0">
                <a:solidFill>
                  <a:srgbClr val="1A1D36"/>
                </a:solidFill>
              </a:rPr>
              <a:t>+ 16 Educators</a:t>
            </a:r>
          </a:p>
          <a:p>
            <a:r>
              <a:rPr lang="en-US" dirty="0">
                <a:solidFill>
                  <a:srgbClr val="1A1D36"/>
                </a:solidFill>
              </a:rPr>
              <a:t>Estimated June 30, 2024 Headcount – 12,643</a:t>
            </a:r>
          </a:p>
        </p:txBody>
      </p:sp>
    </p:spTree>
    <p:extLst>
      <p:ext uri="{BB962C8B-B14F-4D97-AF65-F5344CB8AC3E}">
        <p14:creationId xmlns:p14="http://schemas.microsoft.com/office/powerpoint/2010/main" val="135581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87A9-701C-4E6F-8DB4-E9E3AD661451}"/>
              </a:ext>
            </a:extLst>
          </p:cNvPr>
          <p:cNvSpPr>
            <a:spLocks noGrp="1"/>
          </p:cNvSpPr>
          <p:nvPr>
            <p:ph type="title"/>
          </p:nvPr>
        </p:nvSpPr>
        <p:spPr/>
        <p:txBody>
          <a:bodyPr/>
          <a:lstStyle/>
          <a:p>
            <a:pPr algn="ctr"/>
            <a:r>
              <a:rPr lang="en-US" b="1" dirty="0">
                <a:solidFill>
                  <a:srgbClr val="245EAC"/>
                </a:solidFill>
              </a:rPr>
              <a:t>Fiscal Year 2024 Request</a:t>
            </a:r>
          </a:p>
        </p:txBody>
      </p:sp>
      <p:sp>
        <p:nvSpPr>
          <p:cNvPr id="3" name="Content Placeholder 2">
            <a:extLst>
              <a:ext uri="{FF2B5EF4-FFF2-40B4-BE49-F238E27FC236}">
                <a16:creationId xmlns:a16="http://schemas.microsoft.com/office/drawing/2014/main" id="{5CFDC9EE-8CE0-4472-88E9-7F74A66318AE}"/>
              </a:ext>
            </a:extLst>
          </p:cNvPr>
          <p:cNvSpPr>
            <a:spLocks noGrp="1"/>
          </p:cNvSpPr>
          <p:nvPr>
            <p:ph idx="1"/>
          </p:nvPr>
        </p:nvSpPr>
        <p:spPr>
          <a:xfrm>
            <a:off x="628650" y="1129086"/>
            <a:ext cx="7886700" cy="3721210"/>
          </a:xfrm>
        </p:spPr>
        <p:txBody>
          <a:bodyPr>
            <a:normAutofit fontScale="92500" lnSpcReduction="10000"/>
          </a:bodyPr>
          <a:lstStyle/>
          <a:p>
            <a:r>
              <a:rPr lang="en-US" dirty="0">
                <a:solidFill>
                  <a:srgbClr val="1A1D36"/>
                </a:solidFill>
              </a:rPr>
              <a:t>Personal Services</a:t>
            </a:r>
          </a:p>
          <a:p>
            <a:pPr lvl="1"/>
            <a:r>
              <a:rPr lang="en-US" dirty="0">
                <a:solidFill>
                  <a:srgbClr val="1A1D36"/>
                </a:solidFill>
              </a:rPr>
              <a:t>FY23 Appropriation = $995M</a:t>
            </a:r>
          </a:p>
          <a:p>
            <a:pPr lvl="1"/>
            <a:r>
              <a:rPr lang="en-US" dirty="0">
                <a:solidFill>
                  <a:srgbClr val="1A1D36"/>
                </a:solidFill>
              </a:rPr>
              <a:t>FY24 Request = $1.138B</a:t>
            </a:r>
          </a:p>
          <a:p>
            <a:pPr lvl="2"/>
            <a:r>
              <a:rPr lang="en-US" dirty="0">
                <a:solidFill>
                  <a:srgbClr val="1A1D36"/>
                </a:solidFill>
              </a:rPr>
              <a:t>$143.5M increase from FY23 to FY24</a:t>
            </a:r>
          </a:p>
          <a:p>
            <a:pPr lvl="2"/>
            <a:r>
              <a:rPr lang="en-US" dirty="0">
                <a:solidFill>
                  <a:srgbClr val="1A1D36"/>
                </a:solidFill>
              </a:rPr>
              <a:t>Budget includes funding for all 12,643 positions</a:t>
            </a:r>
          </a:p>
          <a:p>
            <a:pPr lvl="1"/>
            <a:r>
              <a:rPr lang="en-US" dirty="0">
                <a:solidFill>
                  <a:srgbClr val="1A1D36"/>
                </a:solidFill>
              </a:rPr>
              <a:t>Averaging $5M per pay period in overtime payments</a:t>
            </a:r>
          </a:p>
          <a:p>
            <a:pPr lvl="1"/>
            <a:r>
              <a:rPr lang="en-US" dirty="0">
                <a:solidFill>
                  <a:srgbClr val="1A1D36"/>
                </a:solidFill>
              </a:rPr>
              <a:t>Supplemental appropriation requested for FY23</a:t>
            </a:r>
          </a:p>
          <a:p>
            <a:pPr lvl="2"/>
            <a:endParaRPr lang="en-US" dirty="0">
              <a:solidFill>
                <a:srgbClr val="1A1D36"/>
              </a:solidFill>
            </a:endParaRPr>
          </a:p>
          <a:p>
            <a:r>
              <a:rPr lang="en-US" dirty="0">
                <a:solidFill>
                  <a:srgbClr val="1A1D36"/>
                </a:solidFill>
              </a:rPr>
              <a:t>Contractual Services</a:t>
            </a:r>
          </a:p>
          <a:p>
            <a:pPr lvl="1"/>
            <a:r>
              <a:rPr lang="en-US" dirty="0">
                <a:solidFill>
                  <a:srgbClr val="1A1D36"/>
                </a:solidFill>
              </a:rPr>
              <a:t>FY23 Appropriation = $398M</a:t>
            </a:r>
          </a:p>
          <a:p>
            <a:pPr lvl="1"/>
            <a:r>
              <a:rPr lang="en-US" dirty="0">
                <a:solidFill>
                  <a:srgbClr val="1A1D36"/>
                </a:solidFill>
              </a:rPr>
              <a:t>FY24 Request = $425M</a:t>
            </a:r>
          </a:p>
          <a:p>
            <a:pPr lvl="2"/>
            <a:r>
              <a:rPr lang="en-US" dirty="0">
                <a:solidFill>
                  <a:srgbClr val="1A1D36"/>
                </a:solidFill>
              </a:rPr>
              <a:t>$26M increase from FY23 to FY24 </a:t>
            </a:r>
          </a:p>
          <a:p>
            <a:pPr lvl="2"/>
            <a:r>
              <a:rPr lang="en-US" dirty="0">
                <a:solidFill>
                  <a:srgbClr val="1A1D36"/>
                </a:solidFill>
              </a:rPr>
              <a:t>Includes spend for medical contract and placement vendors</a:t>
            </a:r>
          </a:p>
          <a:p>
            <a:pPr lvl="1"/>
            <a:r>
              <a:rPr lang="en-US" dirty="0">
                <a:solidFill>
                  <a:srgbClr val="1A1D36"/>
                </a:solidFill>
              </a:rPr>
              <a:t>Supplemental appropriation requested for FY23</a:t>
            </a:r>
          </a:p>
        </p:txBody>
      </p:sp>
    </p:spTree>
    <p:extLst>
      <p:ext uri="{BB962C8B-B14F-4D97-AF65-F5344CB8AC3E}">
        <p14:creationId xmlns:p14="http://schemas.microsoft.com/office/powerpoint/2010/main" val="228756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87A9-701C-4E6F-8DB4-E9E3AD661451}"/>
              </a:ext>
            </a:extLst>
          </p:cNvPr>
          <p:cNvSpPr>
            <a:spLocks noGrp="1"/>
          </p:cNvSpPr>
          <p:nvPr>
            <p:ph type="title"/>
          </p:nvPr>
        </p:nvSpPr>
        <p:spPr/>
        <p:txBody>
          <a:bodyPr/>
          <a:lstStyle/>
          <a:p>
            <a:pPr algn="ctr"/>
            <a:r>
              <a:rPr lang="en-US" b="1" dirty="0">
                <a:solidFill>
                  <a:srgbClr val="245EAC"/>
                </a:solidFill>
              </a:rPr>
              <a:t>Fiscal Year 2024 Request</a:t>
            </a:r>
          </a:p>
        </p:txBody>
      </p:sp>
      <p:sp>
        <p:nvSpPr>
          <p:cNvPr id="3" name="Content Placeholder 2">
            <a:extLst>
              <a:ext uri="{FF2B5EF4-FFF2-40B4-BE49-F238E27FC236}">
                <a16:creationId xmlns:a16="http://schemas.microsoft.com/office/drawing/2014/main" id="{5CFDC9EE-8CE0-4472-88E9-7F74A66318AE}"/>
              </a:ext>
            </a:extLst>
          </p:cNvPr>
          <p:cNvSpPr>
            <a:spLocks noGrp="1"/>
          </p:cNvSpPr>
          <p:nvPr>
            <p:ph idx="1"/>
          </p:nvPr>
        </p:nvSpPr>
        <p:spPr>
          <a:xfrm>
            <a:off x="628650" y="1129086"/>
            <a:ext cx="7886700" cy="3721210"/>
          </a:xfrm>
        </p:spPr>
        <p:txBody>
          <a:bodyPr>
            <a:normAutofit/>
          </a:bodyPr>
          <a:lstStyle/>
          <a:p>
            <a:r>
              <a:rPr lang="en-US" dirty="0">
                <a:solidFill>
                  <a:srgbClr val="1A1D36"/>
                </a:solidFill>
              </a:rPr>
              <a:t>Commodities</a:t>
            </a:r>
          </a:p>
          <a:p>
            <a:pPr lvl="1"/>
            <a:r>
              <a:rPr lang="en-US" dirty="0">
                <a:solidFill>
                  <a:srgbClr val="1A1D36"/>
                </a:solidFill>
              </a:rPr>
              <a:t>FY23 Appropriation = $55M</a:t>
            </a:r>
          </a:p>
          <a:p>
            <a:pPr lvl="1"/>
            <a:r>
              <a:rPr lang="en-US" dirty="0">
                <a:solidFill>
                  <a:srgbClr val="1A1D36"/>
                </a:solidFill>
              </a:rPr>
              <a:t>FY24 Request = $66.8M</a:t>
            </a:r>
          </a:p>
          <a:p>
            <a:pPr lvl="2"/>
            <a:r>
              <a:rPr lang="en-US" dirty="0">
                <a:solidFill>
                  <a:srgbClr val="1A1D36"/>
                </a:solidFill>
              </a:rPr>
              <a:t>$12M increase from FY23 to FY24</a:t>
            </a:r>
          </a:p>
          <a:p>
            <a:pPr lvl="2"/>
            <a:r>
              <a:rPr lang="en-US" dirty="0">
                <a:solidFill>
                  <a:srgbClr val="1A1D36"/>
                </a:solidFill>
              </a:rPr>
              <a:t>Increase due to inflation and menu upgrades</a:t>
            </a:r>
          </a:p>
          <a:p>
            <a:pPr lvl="2"/>
            <a:endParaRPr lang="en-US" dirty="0">
              <a:solidFill>
                <a:srgbClr val="1A1D36"/>
              </a:solidFill>
            </a:endParaRPr>
          </a:p>
          <a:p>
            <a:r>
              <a:rPr lang="en-US" dirty="0">
                <a:solidFill>
                  <a:srgbClr val="1A1D36"/>
                </a:solidFill>
              </a:rPr>
              <a:t>Repair &amp; Maintenance</a:t>
            </a:r>
          </a:p>
          <a:p>
            <a:pPr lvl="1"/>
            <a:r>
              <a:rPr lang="en-US" dirty="0">
                <a:solidFill>
                  <a:srgbClr val="1A1D36"/>
                </a:solidFill>
              </a:rPr>
              <a:t>FY23 Appropriation = $4.9M</a:t>
            </a:r>
          </a:p>
          <a:p>
            <a:pPr lvl="1"/>
            <a:r>
              <a:rPr lang="en-US" dirty="0">
                <a:solidFill>
                  <a:srgbClr val="1A1D36"/>
                </a:solidFill>
              </a:rPr>
              <a:t>FY24 Request = $7.5M</a:t>
            </a:r>
          </a:p>
          <a:p>
            <a:pPr lvl="2"/>
            <a:r>
              <a:rPr lang="en-US" dirty="0">
                <a:solidFill>
                  <a:srgbClr val="1A1D36"/>
                </a:solidFill>
              </a:rPr>
              <a:t>$2.5M increase from FY23 to FY24 </a:t>
            </a:r>
          </a:p>
          <a:p>
            <a:pPr lvl="2"/>
            <a:r>
              <a:rPr lang="en-US" dirty="0">
                <a:solidFill>
                  <a:srgbClr val="1A1D36"/>
                </a:solidFill>
              </a:rPr>
              <a:t>Increase will allow facilities to complete necessary repair &amp; maintenance projects</a:t>
            </a:r>
          </a:p>
        </p:txBody>
      </p:sp>
    </p:spTree>
    <p:extLst>
      <p:ext uri="{BB962C8B-B14F-4D97-AF65-F5344CB8AC3E}">
        <p14:creationId xmlns:p14="http://schemas.microsoft.com/office/powerpoint/2010/main" val="35552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393D-4B45-45B2-8BD8-983223CD1261}"/>
              </a:ext>
            </a:extLst>
          </p:cNvPr>
          <p:cNvSpPr>
            <a:spLocks noGrp="1"/>
          </p:cNvSpPr>
          <p:nvPr>
            <p:ph type="title"/>
          </p:nvPr>
        </p:nvSpPr>
        <p:spPr/>
        <p:txBody>
          <a:bodyPr/>
          <a:lstStyle/>
          <a:p>
            <a:pPr algn="ctr"/>
            <a:r>
              <a:rPr lang="en-US" b="1" dirty="0">
                <a:solidFill>
                  <a:srgbClr val="245EAC"/>
                </a:solidFill>
              </a:rPr>
              <a:t>Fiscal Year 2024 Funding Initiatives</a:t>
            </a:r>
          </a:p>
        </p:txBody>
      </p:sp>
      <p:sp>
        <p:nvSpPr>
          <p:cNvPr id="3" name="Content Placeholder 2">
            <a:extLst>
              <a:ext uri="{FF2B5EF4-FFF2-40B4-BE49-F238E27FC236}">
                <a16:creationId xmlns:a16="http://schemas.microsoft.com/office/drawing/2014/main" id="{F8385E80-A280-41C7-B2B5-769628B15131}"/>
              </a:ext>
            </a:extLst>
          </p:cNvPr>
          <p:cNvSpPr>
            <a:spLocks noGrp="1"/>
          </p:cNvSpPr>
          <p:nvPr>
            <p:ph idx="1"/>
          </p:nvPr>
        </p:nvSpPr>
        <p:spPr>
          <a:xfrm>
            <a:off x="628650" y="1521355"/>
            <a:ext cx="7886700" cy="3486874"/>
          </a:xfrm>
        </p:spPr>
        <p:txBody>
          <a:bodyPr/>
          <a:lstStyle/>
          <a:p>
            <a:r>
              <a:rPr lang="en-US" dirty="0">
                <a:solidFill>
                  <a:srgbClr val="1A1D36"/>
                </a:solidFill>
              </a:rPr>
              <a:t>Supplemental expenditure authority of $85 million to help support wireless upgrades and preparation for tablet deployments. </a:t>
            </a:r>
          </a:p>
          <a:p>
            <a:pPr lvl="1"/>
            <a:r>
              <a:rPr lang="en-US" dirty="0">
                <a:solidFill>
                  <a:srgbClr val="1A1D36"/>
                </a:solidFill>
              </a:rPr>
              <a:t>Expenditure authority increased for the miscellaneous appropriation from the DOC Reimbursement and Education Fund.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1A1D36"/>
                </a:solidFill>
                <a:latin typeface="Calibri" panose="020F0502020204030204"/>
              </a:rPr>
              <a:t>Investment of $5 million for more fresh fruits and vegetables, as well as whole muscle meats served throughout our dietaries</a:t>
            </a:r>
            <a:r>
              <a:rPr kumimoji="0" lang="en-US" sz="2100" b="0" i="0" u="none" strike="noStrike" kern="1200" cap="none" spc="0" normalizeH="0" baseline="0" noProof="0" dirty="0">
                <a:ln>
                  <a:noFill/>
                </a:ln>
                <a:solidFill>
                  <a:srgbClr val="1A1D36"/>
                </a:solidFill>
                <a:effectLst/>
                <a:uLnTx/>
                <a:uFillTx/>
                <a:latin typeface="Calibri" panose="020F0502020204030204"/>
                <a:ea typeface="+mn-ea"/>
                <a:cs typeface="+mn-cs"/>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1A1D36"/>
                </a:solidFill>
                <a:effectLst/>
                <a:uLnTx/>
                <a:uFillTx/>
                <a:latin typeface="Calibri" panose="020F0502020204030204"/>
                <a:ea typeface="+mn-ea"/>
                <a:cs typeface="+mn-cs"/>
              </a:rPr>
              <a:t>Allocation of $2 million for construction workforce vocational training provided by OAEVS. </a:t>
            </a:r>
          </a:p>
          <a:p>
            <a:pPr marL="342900" lvl="1" indent="0">
              <a:buNone/>
            </a:pPr>
            <a:endParaRPr lang="en-US" dirty="0">
              <a:solidFill>
                <a:srgbClr val="1A1D36"/>
              </a:solidFill>
            </a:endParaRPr>
          </a:p>
        </p:txBody>
      </p:sp>
    </p:spTree>
    <p:extLst>
      <p:ext uri="{BB962C8B-B14F-4D97-AF65-F5344CB8AC3E}">
        <p14:creationId xmlns:p14="http://schemas.microsoft.com/office/powerpoint/2010/main" val="384255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A5F9-5132-4E61-AE63-3245DC53E8B2}"/>
              </a:ext>
            </a:extLst>
          </p:cNvPr>
          <p:cNvSpPr>
            <a:spLocks noGrp="1"/>
          </p:cNvSpPr>
          <p:nvPr>
            <p:ph type="title"/>
          </p:nvPr>
        </p:nvSpPr>
        <p:spPr>
          <a:xfrm>
            <a:off x="1694576" y="304271"/>
            <a:ext cx="6820774" cy="1104636"/>
          </a:xfrm>
        </p:spPr>
        <p:txBody>
          <a:bodyPr/>
          <a:lstStyle/>
          <a:p>
            <a:pPr algn="ctr"/>
            <a:r>
              <a:rPr lang="en-US" b="1" dirty="0">
                <a:solidFill>
                  <a:srgbClr val="245EAC"/>
                </a:solidFill>
              </a:rPr>
              <a:t>Procurement Update</a:t>
            </a:r>
          </a:p>
        </p:txBody>
      </p:sp>
      <p:sp>
        <p:nvSpPr>
          <p:cNvPr id="3" name="Content Placeholder 2">
            <a:extLst>
              <a:ext uri="{FF2B5EF4-FFF2-40B4-BE49-F238E27FC236}">
                <a16:creationId xmlns:a16="http://schemas.microsoft.com/office/drawing/2014/main" id="{B99B1C17-54D9-4D1C-84F8-C18F37D1DB26}"/>
              </a:ext>
            </a:extLst>
          </p:cNvPr>
          <p:cNvSpPr>
            <a:spLocks noGrp="1"/>
          </p:cNvSpPr>
          <p:nvPr>
            <p:ph idx="1"/>
          </p:nvPr>
        </p:nvSpPr>
        <p:spPr>
          <a:xfrm>
            <a:off x="1694574" y="1521355"/>
            <a:ext cx="6820775" cy="3000312"/>
          </a:xfrm>
        </p:spPr>
        <p:txBody>
          <a:bodyPr/>
          <a:lstStyle/>
          <a:p>
            <a:r>
              <a:rPr lang="en-US" dirty="0">
                <a:solidFill>
                  <a:srgbClr val="1A1D36"/>
                </a:solidFill>
              </a:rPr>
              <a:t>Electronic Health Records is scheduled to be awarded on April 14, 2023.</a:t>
            </a:r>
          </a:p>
          <a:p>
            <a:r>
              <a:rPr lang="en-US" dirty="0">
                <a:solidFill>
                  <a:srgbClr val="1A1D36"/>
                </a:solidFill>
              </a:rPr>
              <a:t>Comprehensive medical is scheduled to be awarded on April 24, 2023.</a:t>
            </a:r>
          </a:p>
          <a:p>
            <a:r>
              <a:rPr lang="en-US" dirty="0">
                <a:solidFill>
                  <a:srgbClr val="1A1D36"/>
                </a:solidFill>
              </a:rPr>
              <a:t>Emergency Procurements</a:t>
            </a:r>
          </a:p>
          <a:p>
            <a:pPr lvl="1"/>
            <a:r>
              <a:rPr lang="en-US" dirty="0">
                <a:solidFill>
                  <a:srgbClr val="1A1D36"/>
                </a:solidFill>
              </a:rPr>
              <a:t>Parole Vehicles</a:t>
            </a:r>
          </a:p>
          <a:p>
            <a:pPr lvl="1"/>
            <a:r>
              <a:rPr lang="en-US" dirty="0">
                <a:solidFill>
                  <a:srgbClr val="1A1D36"/>
                </a:solidFill>
              </a:rPr>
              <a:t>Individual Transport Vans</a:t>
            </a:r>
          </a:p>
          <a:p>
            <a:endParaRPr lang="en-US" dirty="0">
              <a:solidFill>
                <a:srgbClr val="1A1D36"/>
              </a:solidFill>
            </a:endParaRPr>
          </a:p>
        </p:txBody>
      </p:sp>
    </p:spTree>
    <p:extLst>
      <p:ext uri="{BB962C8B-B14F-4D97-AF65-F5344CB8AC3E}">
        <p14:creationId xmlns:p14="http://schemas.microsoft.com/office/powerpoint/2010/main" val="408710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628650" y="304271"/>
            <a:ext cx="7022110" cy="1104636"/>
          </a:xfrm>
        </p:spPr>
        <p:txBody>
          <a:bodyPr/>
          <a:lstStyle/>
          <a:p>
            <a:pPr algn="ctr"/>
            <a:r>
              <a:rPr lang="en-US" b="1" dirty="0">
                <a:solidFill>
                  <a:srgbClr val="245EAC"/>
                </a:solidFill>
              </a:rPr>
              <a:t>Conclusion</a:t>
            </a:r>
          </a:p>
        </p:txBody>
      </p:sp>
      <p:sp>
        <p:nvSpPr>
          <p:cNvPr id="3" name="Content Placeholder 2">
            <a:extLst>
              <a:ext uri="{FF2B5EF4-FFF2-40B4-BE49-F238E27FC236}">
                <a16:creationId xmlns:a16="http://schemas.microsoft.com/office/drawing/2014/main" id="{112D9135-6AF6-447A-89A3-49BEE77BFE45}"/>
              </a:ext>
            </a:extLst>
          </p:cNvPr>
          <p:cNvSpPr>
            <a:spLocks noGrp="1"/>
          </p:cNvSpPr>
          <p:nvPr>
            <p:ph idx="1"/>
          </p:nvPr>
        </p:nvSpPr>
        <p:spPr>
          <a:xfrm>
            <a:off x="628650" y="1521354"/>
            <a:ext cx="7022110" cy="2975145"/>
          </a:xfrm>
        </p:spPr>
        <p:txBody>
          <a:bodyPr/>
          <a:lstStyle/>
          <a:p>
            <a:r>
              <a:rPr lang="en-US" dirty="0">
                <a:solidFill>
                  <a:srgbClr val="1A1D36"/>
                </a:solidFill>
              </a:rPr>
              <a:t>The Department strongly supports its introduced budget.</a:t>
            </a:r>
          </a:p>
          <a:p>
            <a:r>
              <a:rPr lang="en-US" dirty="0">
                <a:solidFill>
                  <a:srgbClr val="1A1D36"/>
                </a:solidFill>
              </a:rPr>
              <a:t>The introduced budget funds:</a:t>
            </a:r>
          </a:p>
          <a:p>
            <a:pPr lvl="1"/>
            <a:r>
              <a:rPr lang="en-US" dirty="0">
                <a:solidFill>
                  <a:srgbClr val="1A1D36"/>
                </a:solidFill>
              </a:rPr>
              <a:t>Full payroll</a:t>
            </a:r>
          </a:p>
          <a:p>
            <a:pPr lvl="1"/>
            <a:r>
              <a:rPr lang="en-US" dirty="0">
                <a:solidFill>
                  <a:srgbClr val="1A1D36"/>
                </a:solidFill>
              </a:rPr>
              <a:t>Investments in programming, repair &amp; maintenance, and state/federally mandated programs. </a:t>
            </a:r>
          </a:p>
          <a:p>
            <a:pPr lvl="1"/>
            <a:r>
              <a:rPr lang="en-US" dirty="0">
                <a:solidFill>
                  <a:srgbClr val="1A1D36"/>
                </a:solidFill>
              </a:rPr>
              <a:t>Manageable allocations that, if appropriated at the beginning of the fiscal year, will enable the Department to effectively manage it’s operations and continue procuring needed goods and services for both the staff and individuals in custody. </a:t>
            </a:r>
          </a:p>
        </p:txBody>
      </p:sp>
    </p:spTree>
    <p:extLst>
      <p:ext uri="{BB962C8B-B14F-4D97-AF65-F5344CB8AC3E}">
        <p14:creationId xmlns:p14="http://schemas.microsoft.com/office/powerpoint/2010/main" val="1587995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TotalTime>
  <Words>494</Words>
  <Application>Microsoft Office PowerPoint</Application>
  <PresentationFormat>On-screen Show (16:10)</PresentationFormat>
  <Paragraphs>69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Fiscal Year 2024 Introduced Budget</vt:lpstr>
      <vt:lpstr>Fiscal Year 2024 Budget Overview</vt:lpstr>
      <vt:lpstr>GRF Comparison Between Fiscal Year 2024 and Fiscal Year 2023</vt:lpstr>
      <vt:lpstr>Walk-Down to Fiscal Year 2024 Authorized Headcount</vt:lpstr>
      <vt:lpstr>Fiscal Year 2024 Request</vt:lpstr>
      <vt:lpstr>Fiscal Year 2024 Request</vt:lpstr>
      <vt:lpstr>Fiscal Year 2024 Funding Initiatives</vt:lpstr>
      <vt:lpstr>Procurement Update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Troemper-Haven, Dani</dc:creator>
  <cp:lastModifiedBy>Brunk, Jared</cp:lastModifiedBy>
  <cp:revision>18</cp:revision>
  <dcterms:created xsi:type="dcterms:W3CDTF">2021-09-09T16:14:31Z</dcterms:created>
  <dcterms:modified xsi:type="dcterms:W3CDTF">2023-03-13T18:27:08Z</dcterms:modified>
</cp:coreProperties>
</file>